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3" r:id="rId7"/>
    <p:sldId id="2147478448" r:id="rId8"/>
    <p:sldId id="264" r:id="rId9"/>
    <p:sldId id="2147478451" r:id="rId10"/>
    <p:sldId id="2147478453" r:id="rId11"/>
    <p:sldId id="265" r:id="rId12"/>
    <p:sldId id="2147478450" r:id="rId13"/>
    <p:sldId id="2147478452" r:id="rId14"/>
    <p:sldId id="2147478454" r:id="rId15"/>
    <p:sldId id="2147478455" r:id="rId16"/>
    <p:sldId id="214747844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F2C"/>
    <a:srgbClr val="022D78"/>
    <a:srgbClr val="017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FBF564-720D-4463-8C2B-2221D47F007D}" v="101" dt="2024-03-22T21:12:52.867"/>
    <p1510:client id="{F3F2BAB2-BA5D-4D3E-A796-16C55BE9A7AE}" v="101" dt="2024-03-22T15:12:22.5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ackground Titlepage" descr="A blue and white object in the sky&#10;&#10;Description automatically generated with medium confidence">
            <a:extLst>
              <a:ext uri="{FF2B5EF4-FFF2-40B4-BE49-F238E27FC236}">
                <a16:creationId xmlns:a16="http://schemas.microsoft.com/office/drawing/2014/main" id="{EBCA7EA0-61D6-1E5C-609E-0D89F3F868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FA0DD9-7278-24F0-97A0-E8C41BDE1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949" y="1779859"/>
            <a:ext cx="6629400" cy="2387600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+mj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E9F02-71DB-063D-2C45-2B384A45B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950" y="4288970"/>
            <a:ext cx="4249782" cy="968829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25435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AF5C6-D93C-C735-AB3A-16FB812A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0173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8903F-FE9D-4A9E-107D-2F2FA73CA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736"/>
            <a:ext cx="10104120" cy="413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590D5-96C5-4E34-B31B-8DE0650E0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1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0D0B0-E7CD-2A6D-718C-45CA03E7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4263"/>
            <a:ext cx="8899979" cy="3276738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83053-D5D6-F75B-2E8B-021ECD6DF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641001"/>
            <a:ext cx="836022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28F34-12EC-AA1D-D08A-423E079B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3064C-CB29-B2B4-02A2-17CD09E0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F35A-E27E-E5D9-8B51-5055ACF7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1589"/>
            <a:ext cx="10515600" cy="9101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298E7-0310-D317-7AFD-2D1FD1B9C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2377" y="1471748"/>
            <a:ext cx="45719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64C6D-51A7-CBD7-FB75-5A763C1E8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4376" y="1471748"/>
            <a:ext cx="45719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E54C-1A6A-230D-D750-3D9903733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31BB-54CF-AAB5-08B1-53A54AD7D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2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040F2-B033-A366-5486-F375B7CB3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95424"/>
            <a:ext cx="10515600" cy="8015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14BF4-E384-926E-8617-F2284210B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914" y="1197021"/>
            <a:ext cx="46340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5A9B6-D26B-21A6-C684-6DDE37043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36914" y="2020933"/>
            <a:ext cx="46340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094B9-212D-399A-5440-82CC2081C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197021"/>
            <a:ext cx="465690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D5C3A-B75B-16FA-A6F0-7D2FF79B1A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020933"/>
            <a:ext cx="465690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31A39-4D97-B72C-7F6D-492E33AD4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20CE25-46C9-7EC1-52AF-F90D747F8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6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1EEF2-E81B-55FE-B461-4AF987887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629"/>
            <a:ext cx="10515600" cy="4458902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9CA48-6C75-7DA0-664E-4FBD6A95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3BF4D-FE1E-E4D2-B850-AAADC532F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24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0818DB-B4BB-A0B5-347D-1EA39EBA1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5091C-739B-C5A5-54B5-08AB5437A9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972065-C49E-4933-9897-9AA337870F74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9A7F79-81EB-EF85-58B5-6CC661A0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98CD4-8C1A-5620-1033-C91A0360C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A859-A039-7AFA-8D3B-6B560467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4098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AD0FB-4453-5ADD-6E97-5719CFC65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9348" y="504098"/>
            <a:ext cx="5898469" cy="539160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9D7A3-892B-336C-A42F-EBF026E55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4074"/>
            <a:ext cx="3932237" cy="332449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1777C-CB76-A662-DE4F-0F05FE03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EAAA2-9735-981B-24D6-0485D697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3EF14-5230-40A3-9F2B-30B2B369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6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1A3E0-C9C8-3859-4E22-A97FF6321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77973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E76CD-25AD-BC57-926A-4D7A17EF2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78388" y="477974"/>
            <a:ext cx="5942012" cy="54307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A80D59-1326-02D8-1D9D-814C201DD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47949"/>
            <a:ext cx="3932237" cy="34594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1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G image">
            <a:extLst>
              <a:ext uri="{FF2B5EF4-FFF2-40B4-BE49-F238E27FC236}">
                <a16:creationId xmlns:a16="http://schemas.microsoft.com/office/drawing/2014/main" id="{ECA62FC8-9792-6AFD-9E7F-4771FBB87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0C3FB3-3B4F-CF3C-0571-AE1EA3A2D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93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E32F8-2049-8848-A5EF-C0F1F8550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4480" y="1834900"/>
            <a:ext cx="9209313" cy="4165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7D41-1F4E-4524-2852-4950773B1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856D9-EB6A-45B7-B8AC-901702B19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3760" y="6456498"/>
            <a:ext cx="515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C53EF14-5230-40A3-9F2B-30B2B369EC0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55B92-A595-DB4F-2A60-C86D0A61A195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182880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938924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zure.microsoft.com/en-us/pricing/calculator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devblogs.microsoft.com/cosmosdb/azure-cosmos-db-cloud-skills-challenge/" TargetMode="External"/><Relationship Id="rId3" Type="http://schemas.openxmlformats.org/officeDocument/2006/relationships/hyperlink" Target="https://docs.microsoft.com/azure/cosmos-db/optimize-dev-test" TargetMode="External"/><Relationship Id="rId7" Type="http://schemas.openxmlformats.org/officeDocument/2006/relationships/hyperlink" Target="https://docs.microsoft.com/learn/browse/?products=azure-cosmos-d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hyperlink" Target="https://www.youtube.com/azurecosmosdb" TargetMode="External"/><Relationship Id="rId4" Type="http://schemas.openxmlformats.org/officeDocument/2006/relationships/image" Target="../media/image18.png"/><Relationship Id="rId9" Type="http://schemas.openxmlformats.org/officeDocument/2006/relationships/hyperlink" Target="https://aka.ms/CosmosDB-Inventory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Walmart-RealTimeINventor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aka.ms/CosmosDB-Inventory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zure.microsoft.com/en-us/pricing/calculator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aka.ms/CosmosDB-Inventory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069B886-69C3-4CF8-4A96-54882EDCD7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069376-FBFE-EC09-37C9-D4C50F91A5C3}"/>
              </a:ext>
            </a:extLst>
          </p:cNvPr>
          <p:cNvSpPr txBox="1"/>
          <p:nvPr/>
        </p:nvSpPr>
        <p:spPr>
          <a:xfrm rot="16200000">
            <a:off x="-274632" y="5392081"/>
            <a:ext cx="2013615" cy="307777"/>
          </a:xfrm>
          <a:prstGeom prst="rect">
            <a:avLst/>
          </a:prstGeom>
          <a:solidFill>
            <a:srgbClr val="3C3C4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</a:rPr>
              <a:t>Speakers</a:t>
            </a:r>
            <a:r>
              <a:rPr lang="en-US" sz="20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FD738A-30B7-792A-C4E7-2BF8160FB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669" y="5039822"/>
            <a:ext cx="517691" cy="5176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5ED6FA-6745-5BF9-C312-0E2452366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669" y="5688309"/>
            <a:ext cx="517691" cy="5176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0BC72F-F335-E1D9-8E87-E28507E0252B}"/>
              </a:ext>
            </a:extLst>
          </p:cNvPr>
          <p:cNvSpPr txBox="1"/>
          <p:nvPr/>
        </p:nvSpPr>
        <p:spPr>
          <a:xfrm>
            <a:off x="1844219" y="5125422"/>
            <a:ext cx="39409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b="1">
                <a:solidFill>
                  <a:srgbClr val="FFFFFF"/>
                </a:solidFill>
                <a:latin typeface="Segoe UI"/>
              </a:rPr>
              <a:t>Sergiy Smyrnov </a:t>
            </a:r>
          </a:p>
          <a:p>
            <a:pPr>
              <a:defRPr/>
            </a:pPr>
            <a:r>
              <a:rPr lang="en-US" sz="1000">
                <a:solidFill>
                  <a:srgbClr val="FFFFFF"/>
                </a:solidFill>
                <a:latin typeface="Segoe UI"/>
              </a:rPr>
              <a:t>Director Specialist, Global Black Belt, Azure Cosmos DB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DCBB47-E799-5E2A-7723-833DEF9340E1}"/>
              </a:ext>
            </a:extLst>
          </p:cNvPr>
          <p:cNvSpPr txBox="1"/>
          <p:nvPr/>
        </p:nvSpPr>
        <p:spPr>
          <a:xfrm>
            <a:off x="1910755" y="5793265"/>
            <a:ext cx="504613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>
                <a:solidFill>
                  <a:srgbClr val="FFFFFF"/>
                </a:solidFill>
                <a:latin typeface="Segoe UI"/>
              </a:rPr>
              <a:t>Marcelo Fonseca</a:t>
            </a:r>
          </a:p>
          <a:p>
            <a:r>
              <a:rPr lang="en-US" sz="1000">
                <a:solidFill>
                  <a:srgbClr val="FFFFFF"/>
                </a:solidFill>
                <a:latin typeface="Segoe UI"/>
              </a:rPr>
              <a:t>Sr Specialist, Global Black Belt, Azure Cosmos DB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B51E6A-E280-9641-D2B9-17D659D5A659}"/>
              </a:ext>
            </a:extLst>
          </p:cNvPr>
          <p:cNvSpPr txBox="1">
            <a:spLocks/>
          </p:cNvSpPr>
          <p:nvPr/>
        </p:nvSpPr>
        <p:spPr>
          <a:xfrm>
            <a:off x="549480" y="1520938"/>
            <a:ext cx="10471446" cy="21811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sz="4400" b="1">
                <a:latin typeface="-apple-system"/>
              </a:rPr>
              <a:t>Build Scalable Inventory System</a:t>
            </a:r>
            <a:br>
              <a:rPr lang="en-US" sz="4400" b="1">
                <a:latin typeface="-apple-system"/>
              </a:rPr>
            </a:br>
            <a:r>
              <a:rPr lang="en-US" sz="4400" b="1">
                <a:latin typeface="-apple-system"/>
              </a:rPr>
              <a:t>with Azure Cosmos DB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1677993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008895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DEMO: Real Time Inventory SYNC pattern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2483430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309684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Load Test: Real Time Inventory - SYNC</a:t>
            </a:r>
            <a:endParaRPr lang="en-US" sz="440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FB7DAE-9750-45E8-182B-24FE3366EFC5}"/>
              </a:ext>
            </a:extLst>
          </p:cNvPr>
          <p:cNvSpPr txBox="1">
            <a:spLocks/>
          </p:cNvSpPr>
          <p:nvPr/>
        </p:nvSpPr>
        <p:spPr>
          <a:xfrm>
            <a:off x="312821" y="1301186"/>
            <a:ext cx="4882695" cy="1500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Load Pattern:</a:t>
            </a:r>
          </a:p>
          <a:p>
            <a:pPr marL="342900" indent="-342900">
              <a:buFontTx/>
              <a:buChar char="-"/>
            </a:pPr>
            <a:r>
              <a:rPr lang="en-US"/>
              <a:t>1,931 writes/sec (P99-8.4ms)</a:t>
            </a:r>
          </a:p>
          <a:p>
            <a:pPr marL="342900" indent="-342900">
              <a:buFontTx/>
              <a:buChar char="-"/>
            </a:pPr>
            <a:r>
              <a:rPr lang="en-US"/>
              <a:t>7,669 point reads/sec (P99-2.1ms)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22D35-C638-2B9A-3DA4-0CC6E5BBF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073" y="1012302"/>
            <a:ext cx="6336357" cy="3291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B2C6BC-AC21-873E-E037-B61578F6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268"/>
          <a:stretch/>
        </p:blipFill>
        <p:spPr>
          <a:xfrm>
            <a:off x="4981073" y="4388414"/>
            <a:ext cx="6336357" cy="171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8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309684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Load Test: Real Time Inventory - SYNC</a:t>
            </a:r>
            <a:endParaRPr lang="en-US" sz="4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F06BA-5E93-E14A-1CB6-D81F21FF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9668" y="6400800"/>
            <a:ext cx="8360229" cy="226288"/>
          </a:xfrm>
        </p:spPr>
        <p:txBody>
          <a:bodyPr>
            <a:normAutofit fontScale="92500" lnSpcReduction="20000"/>
          </a:bodyPr>
          <a:lstStyle/>
          <a:p>
            <a:r>
              <a:rPr lang="en-US" sz="1200"/>
              <a:t>* List price - </a:t>
            </a:r>
            <a:r>
              <a:rPr lang="en-US" sz="1200">
                <a:hlinkClick r:id="rId2"/>
              </a:rPr>
              <a:t>Pricing Calculator | Microsoft Azure</a:t>
            </a:r>
            <a:r>
              <a:rPr lang="en-US" sz="1200"/>
              <a:t> ( storage cost is not included , can be estimated at $0.25/Gb)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7C6B52C-880D-2013-AA81-520AA2E4A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343215"/>
              </p:ext>
            </p:extLst>
          </p:nvPr>
        </p:nvGraphicFramePr>
        <p:xfrm>
          <a:off x="348916" y="1314823"/>
          <a:ext cx="9958865" cy="74168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2334891">
                  <a:extLst>
                    <a:ext uri="{9D8B030D-6E8A-4147-A177-3AD203B41FA5}">
                      <a16:colId xmlns:a16="http://schemas.microsoft.com/office/drawing/2014/main" val="3548733203"/>
                    </a:ext>
                  </a:extLst>
                </a:gridCol>
                <a:gridCol w="3322235">
                  <a:extLst>
                    <a:ext uri="{9D8B030D-6E8A-4147-A177-3AD203B41FA5}">
                      <a16:colId xmlns:a16="http://schemas.microsoft.com/office/drawing/2014/main" val="699147420"/>
                    </a:ext>
                  </a:extLst>
                </a:gridCol>
                <a:gridCol w="4301739">
                  <a:extLst>
                    <a:ext uri="{9D8B030D-6E8A-4147-A177-3AD203B41FA5}">
                      <a16:colId xmlns:a16="http://schemas.microsoft.com/office/drawing/2014/main" val="2476862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Container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RUs (# of physical partitions)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Estimated Cost* – Standard Provisioned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911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err="1"/>
                        <a:t>syncInventory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/>
                        <a:t>50,000 RUs 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/>
                        <a:t>$ 2920.00 / month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381213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8AB1D4C-5995-1AD3-9925-E91897042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23" y="2760577"/>
            <a:ext cx="11179553" cy="191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80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7E2F09-A93C-0B23-C1D0-42C3B3DF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449926"/>
            <a:ext cx="12191995" cy="1333624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5F7709-E1D0-4840-801E-6D222A4BF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1" y="1641238"/>
            <a:ext cx="11080683" cy="1008771"/>
          </a:xfrm>
        </p:spPr>
        <p:txBody>
          <a:bodyPr>
            <a:normAutofit fontScale="90000"/>
          </a:bodyPr>
          <a:lstStyle/>
          <a:p>
            <a:r>
              <a:rPr lang="en-US" sz="3200">
                <a:solidFill>
                  <a:srgbClr val="37DCE9"/>
                </a:solidFill>
              </a:rPr>
              <a:t>Ready to build modern apps on Azure Cosmos DB? </a:t>
            </a:r>
            <a:br>
              <a:rPr lang="en-US" sz="3200"/>
            </a:br>
            <a:r>
              <a:rPr lang="en-US" sz="3200"/>
              <a:t>Get started today!</a:t>
            </a:r>
          </a:p>
        </p:txBody>
      </p:sp>
      <p:pic>
        <p:nvPicPr>
          <p:cNvPr id="11" name="Picture 10" descr="Screenshot of Microsoft Azure Cosmos DB site">
            <a:extLst>
              <a:ext uri="{FF2B5EF4-FFF2-40B4-BE49-F238E27FC236}">
                <a16:creationId xmlns:a16="http://schemas.microsoft.com/office/drawing/2014/main" id="{1714C171-9233-3B48-A45A-26038F0FAD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054" y="2784581"/>
            <a:ext cx="2606597" cy="17683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155BD0-643E-44C3-A298-C74AC1D3CCD4}"/>
              </a:ext>
            </a:extLst>
          </p:cNvPr>
          <p:cNvSpPr/>
          <p:nvPr/>
        </p:nvSpPr>
        <p:spPr>
          <a:xfrm>
            <a:off x="588963" y="4655888"/>
            <a:ext cx="3218456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sng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Try Azure Cosmos DB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 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free</a:t>
            </a:r>
          </a:p>
        </p:txBody>
      </p:sp>
      <p:pic>
        <p:nvPicPr>
          <p:cNvPr id="15" name="Picture 14" descr="Azure Cosmos DB through tutorials and best practices screenshot">
            <a:extLst>
              <a:ext uri="{FF2B5EF4-FFF2-40B4-BE49-F238E27FC236}">
                <a16:creationId xmlns:a16="http://schemas.microsoft.com/office/drawing/2014/main" id="{4C559BE6-6570-E348-B150-0ABBFB14F3B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4648396" y="2784581"/>
            <a:ext cx="2802639" cy="17999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386FA5-EC95-4322-A042-F5233733105C}"/>
              </a:ext>
            </a:extLst>
          </p:cNvPr>
          <p:cNvSpPr/>
          <p:nvPr/>
        </p:nvSpPr>
        <p:spPr>
          <a:xfrm>
            <a:off x="4586993" y="4719071"/>
            <a:ext cx="2864042" cy="73866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sng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how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 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to use Azure Cosmos DB through tutorials and best practices </a:t>
            </a:r>
          </a:p>
        </p:txBody>
      </p:sp>
      <p:pic>
        <p:nvPicPr>
          <p:cNvPr id="13" name="Picture 12" descr="Azure Cosmos DB learning modules screenshot">
            <a:extLst>
              <a:ext uri="{FF2B5EF4-FFF2-40B4-BE49-F238E27FC236}">
                <a16:creationId xmlns:a16="http://schemas.microsoft.com/office/drawing/2014/main" id="{8B31878E-C1AA-A144-B68D-839046C153A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70882" y="2784581"/>
            <a:ext cx="2712839" cy="17422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8BDDF46-931B-4CE8-B587-1218917CA32C}"/>
              </a:ext>
            </a:extLst>
          </p:cNvPr>
          <p:cNvSpPr/>
          <p:nvPr/>
        </p:nvSpPr>
        <p:spPr>
          <a:xfrm>
            <a:off x="8323118" y="4750663"/>
            <a:ext cx="3218456" cy="98488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sng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 your skills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 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with Azure Cosmos DB learning modules.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Join Azure Cosmos DB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Cloud Skills Challenge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50E6FF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770D3B-62C6-7BBC-7F2F-8E254FDF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054811" y="2956962"/>
            <a:ext cx="0" cy="2666933"/>
          </a:xfrm>
          <a:prstGeom prst="line">
            <a:avLst/>
          </a:prstGeom>
          <a:solidFill>
            <a:srgbClr val="FFFFFF"/>
          </a:solidFill>
          <a:ln w="6350" cap="flat" cmpd="sng" algn="ctr">
            <a:solidFill>
              <a:schemeClr val="tx1">
                <a:alpha val="90000"/>
              </a:scheme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D4972C-17C8-AD4F-7947-8942EE1B1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967149" y="2956168"/>
            <a:ext cx="0" cy="2664633"/>
          </a:xfrm>
          <a:prstGeom prst="line">
            <a:avLst/>
          </a:prstGeom>
          <a:solidFill>
            <a:srgbClr val="FFFFFF"/>
          </a:solidFill>
          <a:ln w="6350" cap="flat" cmpd="sng" algn="ctr">
            <a:solidFill>
              <a:schemeClr val="tx1">
                <a:alpha val="90000"/>
              </a:scheme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4" name="Title 2">
            <a:extLst>
              <a:ext uri="{FF2B5EF4-FFF2-40B4-BE49-F238E27FC236}">
                <a16:creationId xmlns:a16="http://schemas.microsoft.com/office/drawing/2014/main" id="{303367E1-29D0-5ECC-6B6E-FFCC7A904252}"/>
              </a:ext>
            </a:extLst>
          </p:cNvPr>
          <p:cNvSpPr txBox="1">
            <a:spLocks/>
          </p:cNvSpPr>
          <p:nvPr/>
        </p:nvSpPr>
        <p:spPr>
          <a:xfrm>
            <a:off x="661737" y="309406"/>
            <a:ext cx="11613278" cy="11079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rgbClr val="37DCE9"/>
                </a:solidFill>
              </a:rPr>
              <a:t>Want to </a:t>
            </a:r>
            <a:r>
              <a:rPr lang="en-US" sz="3200">
                <a:solidFill>
                  <a:schemeClr val="accent4">
                    <a:lumMod val="40000"/>
                    <a:lumOff val="60000"/>
                  </a:schemeClr>
                </a:solidFill>
              </a:rPr>
              <a:t>Try</a:t>
            </a:r>
            <a:r>
              <a:rPr lang="en-US" sz="3200">
                <a:solidFill>
                  <a:srgbClr val="37DCE9"/>
                </a:solidFill>
              </a:rPr>
              <a:t> it yourself? </a:t>
            </a:r>
            <a:br>
              <a:rPr lang="en-US" sz="3200"/>
            </a:br>
            <a:r>
              <a:rPr lang="en-US" sz="3200"/>
              <a:t>Clone/Deploy our accelerator repo: </a:t>
            </a:r>
            <a:r>
              <a:rPr lang="en-US" sz="2800">
                <a:solidFill>
                  <a:schemeClr val="accent4">
                    <a:lumMod val="40000"/>
                    <a:lumOff val="6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https://aka.ms/CosmosDB-Inventory</a:t>
            </a:r>
            <a:r>
              <a:rPr lang="en-US" sz="280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1723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5D5B3-386B-534D-8841-4E7A55E30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4263"/>
            <a:ext cx="8899979" cy="971242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256BF-FB96-863F-F32E-E5CADC724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45238"/>
            <a:ext cx="8173787" cy="3072620"/>
          </a:xfrm>
        </p:spPr>
        <p:txBody>
          <a:bodyPr>
            <a:normAutofit/>
          </a:bodyPr>
          <a:lstStyle/>
          <a:p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1. Real Time Inventory availability system design approach using Event Sourcing</a:t>
            </a:r>
          </a:p>
          <a:p>
            <a:endParaRPr lang="en-US"/>
          </a:p>
          <a:p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2. DEMO: Real Time Inventory ASYNC pattern</a:t>
            </a:r>
          </a:p>
          <a:p>
            <a:endParaRPr lang="en-US">
              <a:solidFill>
                <a:srgbClr val="FFFFFF"/>
              </a:solidFill>
              <a:latin typeface="Segoe UI"/>
            </a:endParaRPr>
          </a:p>
          <a:p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3. DEMO: Real Time Inventory SYNC pattern</a:t>
            </a:r>
          </a:p>
          <a:p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43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19814-37E1-2538-B797-9FDF97DD0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65" y="351447"/>
            <a:ext cx="8899979" cy="782826"/>
          </a:xfrm>
        </p:spPr>
        <p:txBody>
          <a:bodyPr>
            <a:normAutofit/>
          </a:bodyPr>
          <a:lstStyle/>
          <a:p>
            <a:r>
              <a:rPr lang="en-US" sz="3600"/>
              <a:t>Use-Case: Real Time Inventory System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0B2A2FC-D03D-D481-0787-22E3A09F080D}"/>
              </a:ext>
            </a:extLst>
          </p:cNvPr>
          <p:cNvGrpSpPr/>
          <p:nvPr/>
        </p:nvGrpSpPr>
        <p:grpSpPr>
          <a:xfrm>
            <a:off x="318837" y="1044819"/>
            <a:ext cx="8283742" cy="4019550"/>
            <a:chOff x="1082114" y="1217149"/>
            <a:chExt cx="8636025" cy="5218818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88662BD-ECE8-F821-1BAB-5604EE9050D8}"/>
                </a:ext>
              </a:extLst>
            </p:cNvPr>
            <p:cNvSpPr/>
            <p:nvPr/>
          </p:nvSpPr>
          <p:spPr bwMode="auto">
            <a:xfrm>
              <a:off x="2351138" y="1955780"/>
              <a:ext cx="2149235" cy="453926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>
                  <a:solidFill>
                    <a:srgbClr val="FFFFFF"/>
                  </a:solidFill>
                  <a:latin typeface="Segoe UI"/>
                  <a:cs typeface="Segoe UI" pitchFamily="34" charset="0"/>
                </a:rPr>
                <a:t>Node Updates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39C84282-043F-3381-967C-120461991449}"/>
                </a:ext>
              </a:extLst>
            </p:cNvPr>
            <p:cNvSpPr/>
            <p:nvPr/>
          </p:nvSpPr>
          <p:spPr bwMode="auto">
            <a:xfrm>
              <a:off x="2351136" y="2587199"/>
              <a:ext cx="2149236" cy="463432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Catalog Updates</a:t>
              </a:r>
            </a:p>
          </p:txBody>
        </p: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88E8B1AD-6A02-F74D-B4AB-22E3CCFB9B2B}"/>
                </a:ext>
              </a:extLst>
            </p:cNvPr>
            <p:cNvCxnSpPr>
              <a:cxnSpLocks/>
              <a:stCxn id="42" idx="3"/>
              <a:endCxn id="41" idx="1"/>
            </p:cNvCxnSpPr>
            <p:nvPr/>
          </p:nvCxnSpPr>
          <p:spPr>
            <a:xfrm flipH="1" flipV="1">
              <a:off x="2351138" y="2182744"/>
              <a:ext cx="2149235" cy="636172"/>
            </a:xfrm>
            <a:prstGeom prst="bentConnector5">
              <a:avLst>
                <a:gd name="adj1" fmla="val -11657"/>
                <a:gd name="adj2" fmla="val 50374"/>
                <a:gd name="adj3" fmla="val 111657"/>
              </a:avLst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AB2B2B71-A6D6-250F-D5A0-4394F872F0DD}"/>
                </a:ext>
              </a:extLst>
            </p:cNvPr>
            <p:cNvSpPr/>
            <p:nvPr/>
          </p:nvSpPr>
          <p:spPr bwMode="auto">
            <a:xfrm>
              <a:off x="5407916" y="3768756"/>
              <a:ext cx="1547817" cy="900503"/>
            </a:xfrm>
            <a:prstGeom prst="roundRect">
              <a:avLst/>
            </a:prstGeom>
            <a:noFill/>
            <a:ln>
              <a:solidFill>
                <a:srgbClr val="50E6FF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Inventory 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b="1">
                  <a:solidFill>
                    <a:srgbClr val="FFFFFF"/>
                  </a:solidFill>
                  <a:latin typeface="Segoe UI"/>
                  <a:cs typeface="Segoe UI" pitchFamily="34" charset="0"/>
                </a:rPr>
                <a:t>Availability</a:t>
              </a:r>
              <a:endPara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C487451-8998-DD77-566B-23D1F52DC83E}"/>
                </a:ext>
              </a:extLst>
            </p:cNvPr>
            <p:cNvSpPr/>
            <p:nvPr/>
          </p:nvSpPr>
          <p:spPr bwMode="auto">
            <a:xfrm>
              <a:off x="2137717" y="1827205"/>
              <a:ext cx="2566664" cy="4608762"/>
            </a:xfrm>
            <a:prstGeom prst="rect">
              <a:avLst/>
            </a:prstGeom>
            <a:noFill/>
            <a:ln>
              <a:solidFill>
                <a:srgbClr val="0070C0"/>
              </a:solidFill>
              <a:prstDash val="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A55A6A4-8A61-F476-3C04-9B570938CDAC}"/>
                </a:ext>
              </a:extLst>
            </p:cNvPr>
            <p:cNvSpPr/>
            <p:nvPr/>
          </p:nvSpPr>
          <p:spPr bwMode="auto">
            <a:xfrm>
              <a:off x="7976990" y="5281943"/>
              <a:ext cx="1647085" cy="628687"/>
            </a:xfrm>
            <a:prstGeom prst="roundRect">
              <a:avLst/>
            </a:prstGeom>
            <a:noFill/>
            <a:ln>
              <a:solidFill>
                <a:srgbClr val="9BF00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Demand/Forecasting  APIs</a:t>
              </a: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33431E40-6F1B-1E41-8702-F82239E3FA55}"/>
                </a:ext>
              </a:extLst>
            </p:cNvPr>
            <p:cNvSpPr/>
            <p:nvPr/>
          </p:nvSpPr>
          <p:spPr bwMode="auto">
            <a:xfrm>
              <a:off x="8005174" y="4226465"/>
              <a:ext cx="1590716" cy="628687"/>
            </a:xfrm>
            <a:prstGeom prst="roundRect">
              <a:avLst/>
            </a:prstGeom>
            <a:noFill/>
            <a:ln>
              <a:solidFill>
                <a:srgbClr val="9BF00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3</a:t>
              </a:r>
              <a:r>
                <a:rPr kumimoji="0" lang="en-US" sz="1200" b="0" i="0" u="none" strike="noStrike" kern="1200" cap="none" spc="0" normalizeH="0" baseline="3000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rd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 Party API</a:t>
              </a:r>
            </a:p>
          </p:txBody>
        </p: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2EC73834-991C-B5C7-4C6C-ECDD14FBFA1E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 flipV="1">
              <a:off x="1082114" y="2818916"/>
              <a:ext cx="1269022" cy="149285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2AE9448-6730-65D5-0D8A-C24C8CD3A826}"/>
                </a:ext>
              </a:extLst>
            </p:cNvPr>
            <p:cNvSpPr txBox="1"/>
            <p:nvPr/>
          </p:nvSpPr>
          <p:spPr>
            <a:xfrm>
              <a:off x="7936229" y="1217149"/>
              <a:ext cx="1656644" cy="2797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Presentation UI</a:t>
              </a: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EB1281DD-67DF-9EB0-C138-E2618BC61815}"/>
                </a:ext>
              </a:extLst>
            </p:cNvPr>
            <p:cNvSpPr/>
            <p:nvPr/>
          </p:nvSpPr>
          <p:spPr bwMode="auto">
            <a:xfrm>
              <a:off x="7976990" y="3212761"/>
              <a:ext cx="1590716" cy="643381"/>
            </a:xfrm>
            <a:prstGeom prst="roundRect">
              <a:avLst/>
            </a:prstGeom>
            <a:noFill/>
            <a:ln>
              <a:solidFill>
                <a:srgbClr val="9BF00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Cart and Checkout APIs</a:t>
              </a:r>
            </a:p>
          </p:txBody>
        </p:sp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0B7A4369-2779-CEAF-ECFF-7485529B73BE}"/>
                </a:ext>
              </a:extLst>
            </p:cNvPr>
            <p:cNvSpPr/>
            <p:nvPr/>
          </p:nvSpPr>
          <p:spPr bwMode="auto">
            <a:xfrm>
              <a:off x="4704381" y="3953512"/>
              <a:ext cx="674745" cy="517143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DBA02FB-FCF9-F9DF-8115-DC90682C44C7}"/>
                </a:ext>
              </a:extLst>
            </p:cNvPr>
            <p:cNvSpPr/>
            <p:nvPr/>
          </p:nvSpPr>
          <p:spPr bwMode="auto">
            <a:xfrm>
              <a:off x="7882927" y="1827205"/>
              <a:ext cx="1835212" cy="4608762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9" name="Arrow: Right 58">
              <a:extLst>
                <a:ext uri="{FF2B5EF4-FFF2-40B4-BE49-F238E27FC236}">
                  <a16:creationId xmlns:a16="http://schemas.microsoft.com/office/drawing/2014/main" id="{317DB0E3-C5DF-DEA4-D712-E69A3F03883D}"/>
                </a:ext>
              </a:extLst>
            </p:cNvPr>
            <p:cNvSpPr/>
            <p:nvPr/>
          </p:nvSpPr>
          <p:spPr bwMode="auto">
            <a:xfrm>
              <a:off x="7069787" y="3984087"/>
              <a:ext cx="763853" cy="436512"/>
            </a:xfrm>
            <a:prstGeom prst="rightArrow">
              <a:avLst/>
            </a:prstGeom>
            <a:solidFill>
              <a:srgbClr val="00B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B14B469-DFD4-DA0F-F5F0-BD8A732AA571}"/>
                </a:ext>
              </a:extLst>
            </p:cNvPr>
            <p:cNvSpPr txBox="1"/>
            <p:nvPr/>
          </p:nvSpPr>
          <p:spPr>
            <a:xfrm>
              <a:off x="1105842" y="1249291"/>
              <a:ext cx="4514168" cy="2797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Inventory Feed Channels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72B279F-8298-556F-F960-32CBC809CAF8}"/>
                </a:ext>
              </a:extLst>
            </p:cNvPr>
            <p:cNvSpPr/>
            <p:nvPr/>
          </p:nvSpPr>
          <p:spPr bwMode="auto">
            <a:xfrm>
              <a:off x="2351138" y="3223438"/>
              <a:ext cx="2158649" cy="463432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Inventory Supply Updates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FAF8530-763D-F80C-46CA-A78AC23B043C}"/>
                </a:ext>
              </a:extLst>
            </p:cNvPr>
            <p:cNvSpPr/>
            <p:nvPr/>
          </p:nvSpPr>
          <p:spPr bwMode="auto">
            <a:xfrm>
              <a:off x="2351138" y="3864986"/>
              <a:ext cx="2158649" cy="463432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Customer Reservations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BAABF98-127F-E62F-8192-EC2D2FBCF4CE}"/>
                </a:ext>
              </a:extLst>
            </p:cNvPr>
            <p:cNvSpPr/>
            <p:nvPr/>
          </p:nvSpPr>
          <p:spPr bwMode="auto">
            <a:xfrm>
              <a:off x="2351138" y="4506533"/>
              <a:ext cx="2158649" cy="463432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Demand Fulfillment Updates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85FB0AA-420C-A6BE-DB13-B4C2ED432399}"/>
                </a:ext>
              </a:extLst>
            </p:cNvPr>
            <p:cNvSpPr/>
            <p:nvPr/>
          </p:nvSpPr>
          <p:spPr bwMode="auto">
            <a:xfrm>
              <a:off x="2341725" y="5239533"/>
              <a:ext cx="2158649" cy="463432"/>
            </a:xfrm>
            <a:prstGeom prst="roundRect">
              <a:avLst/>
            </a:prstGeom>
            <a:solidFill>
              <a:srgbClr val="0070C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Business Ops Updates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1C5EB9F-98CB-0EC7-C6DE-BDB1A8B053BC}"/>
                </a:ext>
              </a:extLst>
            </p:cNvPr>
            <p:cNvSpPr/>
            <p:nvPr/>
          </p:nvSpPr>
          <p:spPr bwMode="auto">
            <a:xfrm>
              <a:off x="8002158" y="2085151"/>
              <a:ext cx="1590716" cy="733764"/>
            </a:xfrm>
            <a:prstGeom prst="roundRect">
              <a:avLst/>
            </a:prstGeom>
            <a:noFill/>
            <a:ln>
              <a:solidFill>
                <a:srgbClr val="9BF00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Website/Mobile App 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" pitchFamily="34" charset="0"/>
                </a:rPr>
                <a:t>Search&amp;Browse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0F33BDB-2790-D139-623D-AAC1127B100D}"/>
              </a:ext>
            </a:extLst>
          </p:cNvPr>
          <p:cNvGrpSpPr/>
          <p:nvPr/>
        </p:nvGrpSpPr>
        <p:grpSpPr>
          <a:xfrm>
            <a:off x="9040247" y="3532738"/>
            <a:ext cx="2854791" cy="2449387"/>
            <a:chOff x="8125491" y="2110928"/>
            <a:chExt cx="3810000" cy="1887450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25AEDA3-9402-3771-DABE-FA15C3225BF7}"/>
                </a:ext>
              </a:extLst>
            </p:cNvPr>
            <p:cNvSpPr txBox="1"/>
            <p:nvPr/>
          </p:nvSpPr>
          <p:spPr>
            <a:xfrm>
              <a:off x="8125491" y="2521050"/>
              <a:ext cx="3810000" cy="1477328"/>
            </a:xfrm>
            <a:prstGeom prst="rect">
              <a:avLst/>
            </a:prstGeom>
            <a:noFill/>
            <a:ln>
              <a:solidFill>
                <a:schemeClr val="accent6">
                  <a:lumMod val="25000"/>
                </a:schemeClr>
              </a:solidFill>
            </a:ln>
          </p:spPr>
          <p:txBody>
            <a:bodyPr wrap="square" lIns="91440" tIns="182880" rIns="0" bIns="0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Event Driven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High Write Throughput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High Volume of Data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Elastic Scaling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Fast Reads 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69" name="Rectangle: Top Corners Rounded 68">
              <a:extLst>
                <a:ext uri="{FF2B5EF4-FFF2-40B4-BE49-F238E27FC236}">
                  <a16:creationId xmlns:a16="http://schemas.microsoft.com/office/drawing/2014/main" id="{05636139-F946-878B-FC97-96640016BA22}"/>
                </a:ext>
              </a:extLst>
            </p:cNvPr>
            <p:cNvSpPr/>
            <p:nvPr/>
          </p:nvSpPr>
          <p:spPr bwMode="auto">
            <a:xfrm>
              <a:off x="8125491" y="2110928"/>
              <a:ext cx="3810000" cy="52774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>
                <a:lumMod val="2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System Requirements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F6D871E-D747-6548-5559-EA14F3BB4321}"/>
              </a:ext>
            </a:extLst>
          </p:cNvPr>
          <p:cNvGrpSpPr/>
          <p:nvPr/>
        </p:nvGrpSpPr>
        <p:grpSpPr>
          <a:xfrm>
            <a:off x="9018372" y="800973"/>
            <a:ext cx="2854791" cy="2655883"/>
            <a:chOff x="8125491" y="2110928"/>
            <a:chExt cx="3810000" cy="204657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AE90FB-2A8D-4CB8-D944-A38F908F1ECA}"/>
                </a:ext>
              </a:extLst>
            </p:cNvPr>
            <p:cNvSpPr txBox="1"/>
            <p:nvPr/>
          </p:nvSpPr>
          <p:spPr>
            <a:xfrm>
              <a:off x="8125491" y="2521050"/>
              <a:ext cx="3810000" cy="1636450"/>
            </a:xfrm>
            <a:prstGeom prst="rect">
              <a:avLst/>
            </a:prstGeom>
            <a:noFill/>
            <a:ln>
              <a:solidFill>
                <a:schemeClr val="accent6">
                  <a:lumMod val="25000"/>
                </a:schemeClr>
              </a:solidFill>
            </a:ln>
          </p:spPr>
          <p:txBody>
            <a:bodyPr wrap="square" lIns="91440" tIns="182880" rIns="0" bIns="0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Provide accurate “Available to Sell” and “OnHand” quantity in real time 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Ability to validate Low Inventory as part of Event processing to avoid processing reservations for Out of Stock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F4312F62-2937-E7B1-8713-64C7E1284F1F}"/>
                </a:ext>
              </a:extLst>
            </p:cNvPr>
            <p:cNvSpPr/>
            <p:nvPr/>
          </p:nvSpPr>
          <p:spPr bwMode="auto">
            <a:xfrm>
              <a:off x="8125491" y="2110928"/>
              <a:ext cx="3810000" cy="52774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>
                <a:lumMod val="2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Business 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>
                  <a:solidFill>
                    <a:srgbClr val="FFFFFF"/>
                  </a:solidFill>
                  <a:latin typeface="Segoe UI"/>
                  <a:ea typeface="Segoe UI" pitchFamily="34" charset="0"/>
                  <a:cs typeface="Segoe UI" pitchFamily="34" charset="0"/>
                </a:rPr>
                <a:t>Requirements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490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C9D023-5642-82AE-A36F-EBEE94B6D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81" y="958640"/>
            <a:ext cx="7394982" cy="381961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6EA2A69-AC0D-492D-A689-B46D4EFDC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076" y="219884"/>
            <a:ext cx="8899979" cy="604279"/>
          </a:xfrm>
        </p:spPr>
        <p:txBody>
          <a:bodyPr>
            <a:normAutofit/>
          </a:bodyPr>
          <a:lstStyle/>
          <a:p>
            <a:r>
              <a:rPr lang="en-US" sz="3600"/>
              <a:t>CQRS Event sourcing design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4074A63-0E39-2897-37D3-550823B442D2}"/>
              </a:ext>
            </a:extLst>
          </p:cNvPr>
          <p:cNvGrpSpPr/>
          <p:nvPr/>
        </p:nvGrpSpPr>
        <p:grpSpPr>
          <a:xfrm>
            <a:off x="8009923" y="522023"/>
            <a:ext cx="3369746" cy="2977357"/>
            <a:chOff x="8103139" y="2218956"/>
            <a:chExt cx="3832352" cy="229429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1625C2-97CD-AB42-C7EA-BC1834D1E740}"/>
                </a:ext>
              </a:extLst>
            </p:cNvPr>
            <p:cNvSpPr txBox="1"/>
            <p:nvPr/>
          </p:nvSpPr>
          <p:spPr>
            <a:xfrm>
              <a:off x="8125491" y="2521050"/>
              <a:ext cx="3810000" cy="1992200"/>
            </a:xfrm>
            <a:prstGeom prst="rect">
              <a:avLst/>
            </a:prstGeom>
            <a:noFill/>
            <a:ln>
              <a:solidFill>
                <a:schemeClr val="accent6">
                  <a:lumMod val="25000"/>
                </a:schemeClr>
              </a:solidFill>
            </a:ln>
          </p:spPr>
          <p:txBody>
            <a:bodyPr wrap="square" lIns="91440" tIns="182880" rIns="0" bIns="0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Writing Immutable Events into Cosmos DB “Ledger” container – partitioned by “node-SKU” and discriminated by 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EventType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  <a:defRPr/>
              </a:pPr>
              <a:r>
                <a:rPr lang="en-US" sz="120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InventoryUpdate</a:t>
              </a:r>
              <a:endParaRPr lang="en-US" sz="1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Order</a:t>
              </a: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Created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  <a:defRPr/>
              </a:pP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OrderShipped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  <a:defRPr/>
              </a:pPr>
              <a:r>
                <a:rPr lang="en-US" sz="120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OrderCancelled</a:t>
              </a: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/Returned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Command Processor perform any business validations before writing to ledger ( like move order events if there is no inventory to REJECTED queue/container )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" name="Rectangle: Top Corners Rounded 14">
              <a:extLst>
                <a:ext uri="{FF2B5EF4-FFF2-40B4-BE49-F238E27FC236}">
                  <a16:creationId xmlns:a16="http://schemas.microsoft.com/office/drawing/2014/main" id="{8BFE081A-C860-347D-1B79-319B9497C8BD}"/>
                </a:ext>
              </a:extLst>
            </p:cNvPr>
            <p:cNvSpPr/>
            <p:nvPr/>
          </p:nvSpPr>
          <p:spPr bwMode="auto">
            <a:xfrm>
              <a:off x="8103139" y="2218956"/>
              <a:ext cx="3810000" cy="32868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>
                <a:lumMod val="2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Write Path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0F9032F-40EB-1E77-0F75-AE4747E6006D}"/>
              </a:ext>
            </a:extLst>
          </p:cNvPr>
          <p:cNvGrpSpPr/>
          <p:nvPr/>
        </p:nvGrpSpPr>
        <p:grpSpPr>
          <a:xfrm>
            <a:off x="8029577" y="3589274"/>
            <a:ext cx="3350092" cy="2408713"/>
            <a:chOff x="8125491" y="2110928"/>
            <a:chExt cx="3810000" cy="185610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8A2402-81CA-20A7-5CE3-159B28E34E1E}"/>
                </a:ext>
              </a:extLst>
            </p:cNvPr>
            <p:cNvSpPr txBox="1"/>
            <p:nvPr/>
          </p:nvSpPr>
          <p:spPr>
            <a:xfrm>
              <a:off x="8125491" y="2401736"/>
              <a:ext cx="3810000" cy="1565299"/>
            </a:xfrm>
            <a:prstGeom prst="rect">
              <a:avLst/>
            </a:prstGeom>
            <a:noFill/>
            <a:ln>
              <a:solidFill>
                <a:schemeClr val="accent6">
                  <a:lumMod val="25000"/>
                </a:schemeClr>
              </a:solidFill>
            </a:ln>
          </p:spPr>
          <p:txBody>
            <a:bodyPr wrap="square" lIns="91440" tIns="182880" rIns="0" bIns="0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ChangeFeed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 processor </a:t>
              </a: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maintain Materialized Views ( </a:t>
              </a:r>
              <a:r>
                <a:rPr lang="en-US" sz="1200" b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Snapshot Container</a:t>
              </a: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via Update/PATCH to calculate ATS, reservations and other values.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1:N multiple MVIEW representations with different partition keys depending on Read Path and Aggregation levels </a:t>
              </a:r>
            </a:p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( default –single Snapshot: same node-SKU)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Read API will always read Snapshot container(s) based on CQRS pattern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E19018F0-7B79-7679-E73D-7C44D11DBBEF}"/>
                </a:ext>
              </a:extLst>
            </p:cNvPr>
            <p:cNvSpPr/>
            <p:nvPr/>
          </p:nvSpPr>
          <p:spPr bwMode="auto">
            <a:xfrm>
              <a:off x="8125491" y="2110928"/>
              <a:ext cx="3810000" cy="2908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>
                <a:lumMod val="2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Read Path</a:t>
              </a: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CF5C2-EF84-ECAA-8386-90FCB02DC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6258" y="6162421"/>
            <a:ext cx="8360229" cy="782827"/>
          </a:xfrm>
        </p:spPr>
        <p:txBody>
          <a:bodyPr>
            <a:normAutofit/>
          </a:bodyPr>
          <a:lstStyle/>
          <a:p>
            <a:r>
              <a:rPr lang="en-US"/>
              <a:t>Inspired by : </a:t>
            </a:r>
            <a:r>
              <a:rPr lang="en-US">
                <a:solidFill>
                  <a:schemeClr val="accent4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https://aka.ms/Walmart-RealTimeInventory</a:t>
            </a:r>
            <a:r>
              <a:rPr lang="en-US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179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076" y="219884"/>
            <a:ext cx="8899979" cy="802800"/>
          </a:xfrm>
        </p:spPr>
        <p:txBody>
          <a:bodyPr>
            <a:normAutofit fontScale="90000"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Real Time Inventory - ASYNC pattern</a:t>
            </a:r>
            <a:endParaRPr lang="en-US" sz="4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F06BA-5E93-E14A-1CB6-D81F21FF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9252" y="6369776"/>
            <a:ext cx="6414659" cy="503015"/>
          </a:xfrm>
        </p:spPr>
        <p:txBody>
          <a:bodyPr>
            <a:normAutofit/>
          </a:bodyPr>
          <a:lstStyle/>
          <a:p>
            <a:r>
              <a:rPr lang="en-US" sz="1800"/>
              <a:t>Repo: </a:t>
            </a:r>
            <a:r>
              <a:rPr lang="en-US" sz="1800">
                <a:solidFill>
                  <a:schemeClr val="accent4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https://aka.ms/CosmosDB-Inventory</a:t>
            </a:r>
            <a:r>
              <a:rPr lang="en-US" sz="180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F958D5A5-878F-0EB1-0F5A-3DD2C559B989}"/>
              </a:ext>
            </a:extLst>
          </p:cNvPr>
          <p:cNvCxnSpPr>
            <a:cxnSpLocks/>
            <a:stCxn id="31" idx="3"/>
            <a:endCxn id="107" idx="3"/>
          </p:cNvCxnSpPr>
          <p:nvPr/>
        </p:nvCxnSpPr>
        <p:spPr>
          <a:xfrm flipV="1">
            <a:off x="4227912" y="4108453"/>
            <a:ext cx="2507242" cy="1319918"/>
          </a:xfrm>
          <a:prstGeom prst="bentConnector3">
            <a:avLst>
              <a:gd name="adj1" fmla="val 109118"/>
            </a:avLst>
          </a:prstGeom>
          <a:ln>
            <a:solidFill>
              <a:srgbClr val="50E6FF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7575BBA-67E5-4C14-1487-D85505864049}"/>
              </a:ext>
            </a:extLst>
          </p:cNvPr>
          <p:cNvSpPr/>
          <p:nvPr/>
        </p:nvSpPr>
        <p:spPr bwMode="auto">
          <a:xfrm>
            <a:off x="1946035" y="1605548"/>
            <a:ext cx="5817898" cy="4608762"/>
          </a:xfrm>
          <a:prstGeom prst="rect">
            <a:avLst/>
          </a:prstGeom>
          <a:noFill/>
          <a:ln>
            <a:solidFill>
              <a:srgbClr val="0070C0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47BCC6A4-D5A8-034C-9DBC-4CE09B6676FC}"/>
              </a:ext>
            </a:extLst>
          </p:cNvPr>
          <p:cNvCxnSpPr>
            <a:cxnSpLocks/>
          </p:cNvCxnSpPr>
          <p:nvPr/>
        </p:nvCxnSpPr>
        <p:spPr>
          <a:xfrm flipV="1">
            <a:off x="3862152" y="3240203"/>
            <a:ext cx="762936" cy="1197"/>
          </a:xfrm>
          <a:prstGeom prst="bentConnector3">
            <a:avLst>
              <a:gd name="adj1" fmla="val 50000"/>
            </a:avLst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1CEE09-0070-F9A7-13C5-EE0281C3E184}"/>
              </a:ext>
            </a:extLst>
          </p:cNvPr>
          <p:cNvSpPr txBox="1"/>
          <p:nvPr/>
        </p:nvSpPr>
        <p:spPr>
          <a:xfrm>
            <a:off x="7841857" y="963162"/>
            <a:ext cx="22177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HTAP Reporting/Analytics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A9B1FF-6BB6-8ED1-E8B2-61B7CFCBAD8D}"/>
              </a:ext>
            </a:extLst>
          </p:cNvPr>
          <p:cNvSpPr/>
          <p:nvPr/>
        </p:nvSpPr>
        <p:spPr bwMode="auto">
          <a:xfrm>
            <a:off x="8078361" y="1605548"/>
            <a:ext cx="1835212" cy="4608762"/>
          </a:xfrm>
          <a:prstGeom prst="rect">
            <a:avLst/>
          </a:prstGeom>
          <a:noFill/>
          <a:ln>
            <a:solidFill>
              <a:srgbClr val="00B050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C3FEA4-BBA6-D8C9-F4AC-0D0477F42D7A}"/>
              </a:ext>
            </a:extLst>
          </p:cNvPr>
          <p:cNvSpPr txBox="1"/>
          <p:nvPr/>
        </p:nvSpPr>
        <p:spPr>
          <a:xfrm>
            <a:off x="1889479" y="1144055"/>
            <a:ext cx="566153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Real Time Inventory Event Driven System Design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14B3A1-12D0-7A47-01C7-8AF66C91C698}"/>
              </a:ext>
            </a:extLst>
          </p:cNvPr>
          <p:cNvGrpSpPr/>
          <p:nvPr/>
        </p:nvGrpSpPr>
        <p:grpSpPr>
          <a:xfrm>
            <a:off x="2837117" y="2625716"/>
            <a:ext cx="1957742" cy="829440"/>
            <a:chOff x="-815828" y="1263983"/>
            <a:chExt cx="2469300" cy="100742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6BD6C1A-A592-C9B9-4693-81A042EC8D3D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0455" y="1827159"/>
              <a:ext cx="461333" cy="444244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CD3BD6-4F0C-9B68-F693-7BD1744DA147}"/>
                </a:ext>
              </a:extLst>
            </p:cNvPr>
            <p:cNvSpPr txBox="1"/>
            <p:nvPr/>
          </p:nvSpPr>
          <p:spPr>
            <a:xfrm>
              <a:off x="-815828" y="1263983"/>
              <a:ext cx="2469300" cy="6168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  <a:p>
              <a:pPr algn="ctr">
                <a:defRPr/>
              </a:pPr>
              <a:r>
                <a:rPr kumimoji="0" lang="en-US" altLang="en-US" sz="1100" b="0" i="0" u="none" strike="noStrike" cap="none" normalizeH="0" baseline="0" err="1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ui-monospace"/>
                </a:rPr>
                <a:t>CreateAsyncInventoryEvent</a:t>
              </a: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</a:rPr>
                <a:t> </a:t>
              </a:r>
              <a:endParaRPr kumimoji="0" lang="en-US" altLang="en-US" sz="2800" b="0" i="0" u="none" strike="noStrike" cap="none" normalizeH="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6B2EE7B-0595-8F64-E6BC-07A2E3C74C65}"/>
              </a:ext>
            </a:extLst>
          </p:cNvPr>
          <p:cNvSpPr txBox="1"/>
          <p:nvPr/>
        </p:nvSpPr>
        <p:spPr>
          <a:xfrm>
            <a:off x="1874581" y="2946369"/>
            <a:ext cx="121596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Inventory Events Processor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rgbClr val="50E6FF"/>
                </a:solidFill>
                <a:latin typeface="Segoe UI"/>
              </a:rPr>
              <a:t>(Low Inventory Business Rule)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0E6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FA28AEF-3EAB-8294-7CE2-85670E6DC0A7}"/>
              </a:ext>
            </a:extLst>
          </p:cNvPr>
          <p:cNvGrpSpPr/>
          <p:nvPr/>
        </p:nvGrpSpPr>
        <p:grpSpPr>
          <a:xfrm>
            <a:off x="3491478" y="5245491"/>
            <a:ext cx="1133553" cy="674397"/>
            <a:chOff x="2684162" y="1802164"/>
            <a:chExt cx="1729998" cy="901019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F1234AE-FCDB-CB32-A638-CDC21CA782EE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49875" y="1802164"/>
              <a:ext cx="558213" cy="488669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830553F-DDDB-F6FA-BC5B-1160584D72C4}"/>
                </a:ext>
              </a:extLst>
            </p:cNvPr>
            <p:cNvSpPr txBox="1"/>
            <p:nvPr/>
          </p:nvSpPr>
          <p:spPr>
            <a:xfrm>
              <a:off x="2684162" y="2291981"/>
              <a:ext cx="1729998" cy="41120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err="1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GetAsyncSnapshot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0201B0A0-5424-9B6A-5A63-26B8DA3DFFF8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1655906" y="5428371"/>
            <a:ext cx="2206246" cy="12700"/>
          </a:xfrm>
          <a:prstGeom prst="bentConnector3">
            <a:avLst>
              <a:gd name="adj1" fmla="val 50000"/>
            </a:avLst>
          </a:prstGeom>
          <a:ln>
            <a:solidFill>
              <a:srgbClr val="50E6FF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DA3C5F8-3520-12F1-7BAB-3561BDE041E5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6438367" y="3262007"/>
            <a:ext cx="1435310" cy="21560"/>
          </a:xfrm>
          <a:prstGeom prst="line">
            <a:avLst/>
          </a:prstGeom>
          <a:ln w="28575" cap="rnd">
            <a:solidFill>
              <a:srgbClr val="FF00FF"/>
            </a:solidFill>
            <a:prstDash val="dash"/>
            <a:headEnd type="none" w="lg" len="med"/>
            <a:tailEnd type="oval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C8E1A3B-2CAB-39AF-8520-08C39F49F429}"/>
              </a:ext>
            </a:extLst>
          </p:cNvPr>
          <p:cNvGrpSpPr/>
          <p:nvPr/>
        </p:nvGrpSpPr>
        <p:grpSpPr>
          <a:xfrm>
            <a:off x="7873677" y="3124787"/>
            <a:ext cx="874552" cy="278151"/>
            <a:chOff x="8016880" y="3962825"/>
            <a:chExt cx="874552" cy="278151"/>
          </a:xfrm>
        </p:grpSpPr>
        <p:sp>
          <p:nvSpPr>
            <p:cNvPr id="37" name="Right Bracket 36">
              <a:extLst>
                <a:ext uri="{FF2B5EF4-FFF2-40B4-BE49-F238E27FC236}">
                  <a16:creationId xmlns:a16="http://schemas.microsoft.com/office/drawing/2014/main" id="{B5F4D221-C095-790E-5E6C-EA9D228317A9}"/>
                </a:ext>
              </a:extLst>
            </p:cNvPr>
            <p:cNvSpPr/>
            <p:nvPr/>
          </p:nvSpPr>
          <p:spPr>
            <a:xfrm>
              <a:off x="8016880" y="3962825"/>
              <a:ext cx="171450" cy="278151"/>
            </a:xfrm>
            <a:prstGeom prst="rightBracket">
              <a:avLst>
                <a:gd name="adj" fmla="val 116034"/>
              </a:avLst>
            </a:prstGeom>
            <a:ln w="28575">
              <a:solidFill>
                <a:srgbClr val="FF00FF"/>
              </a:solidFill>
              <a:prstDash val="dash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024D4B3-B2E5-1529-C3A4-136FDE759D18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V="1">
              <a:off x="8188330" y="4100179"/>
              <a:ext cx="703102" cy="1722"/>
            </a:xfrm>
            <a:prstGeom prst="line">
              <a:avLst/>
            </a:prstGeom>
            <a:ln w="28575">
              <a:solidFill>
                <a:srgbClr val="FF00FF"/>
              </a:solidFill>
              <a:prstDash val="dash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5FE7AB1-F3C0-C50F-7706-B774875AED31}"/>
              </a:ext>
            </a:extLst>
          </p:cNvPr>
          <p:cNvGrpSpPr/>
          <p:nvPr/>
        </p:nvGrpSpPr>
        <p:grpSpPr>
          <a:xfrm>
            <a:off x="5589128" y="2927064"/>
            <a:ext cx="950771" cy="942204"/>
            <a:chOff x="5949828" y="3302240"/>
            <a:chExt cx="1133554" cy="1087504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9A5897C5-C0FD-0433-2D1C-799CBC8DC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869" y="3302240"/>
              <a:ext cx="957461" cy="82296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B71195-9FE9-BAA3-6B7A-C725FAD91911}"/>
                </a:ext>
              </a:extLst>
            </p:cNvPr>
            <p:cNvSpPr txBox="1"/>
            <p:nvPr/>
          </p:nvSpPr>
          <p:spPr>
            <a:xfrm>
              <a:off x="5949828" y="3958857"/>
              <a:ext cx="113355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Cosmos DB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5275FA7-FA4F-D6F3-40D5-CCC5156EE20B}"/>
              </a:ext>
            </a:extLst>
          </p:cNvPr>
          <p:cNvSpPr txBox="1"/>
          <p:nvPr/>
        </p:nvSpPr>
        <p:spPr>
          <a:xfrm>
            <a:off x="7500310" y="2705381"/>
            <a:ext cx="850330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33CC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Fabric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rgbClr val="FF33CC"/>
                </a:solidFill>
                <a:latin typeface="Segoe UI"/>
              </a:rPr>
              <a:t>Mirroring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33C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4CAFEC1-1A23-328D-DD81-D897E485EC40}"/>
              </a:ext>
            </a:extLst>
          </p:cNvPr>
          <p:cNvCxnSpPr/>
          <p:nvPr/>
        </p:nvCxnSpPr>
        <p:spPr>
          <a:xfrm flipH="1">
            <a:off x="10277475" y="462471"/>
            <a:ext cx="38420" cy="6109779"/>
          </a:xfrm>
          <a:prstGeom prst="line">
            <a:avLst/>
          </a:prstGeom>
          <a:ln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2ED0D43-DEF7-1F95-AACE-244036773F69}"/>
              </a:ext>
            </a:extLst>
          </p:cNvPr>
          <p:cNvSpPr txBox="1"/>
          <p:nvPr/>
        </p:nvSpPr>
        <p:spPr>
          <a:xfrm>
            <a:off x="10412019" y="471747"/>
            <a:ext cx="154305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Azure Solution Components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F225699-D863-C82B-9C21-C35CD6A7F70B}"/>
              </a:ext>
            </a:extLst>
          </p:cNvPr>
          <p:cNvGrpSpPr/>
          <p:nvPr/>
        </p:nvGrpSpPr>
        <p:grpSpPr>
          <a:xfrm>
            <a:off x="10606024" y="1244454"/>
            <a:ext cx="1306444" cy="822960"/>
            <a:chOff x="10607225" y="3706454"/>
            <a:chExt cx="1306444" cy="822960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677F217-AA27-10C8-BD04-A3035A36E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52902" y="3706454"/>
              <a:ext cx="957461" cy="82296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772667D-B580-80AC-7741-A9463E8A84F5}"/>
                </a:ext>
              </a:extLst>
            </p:cNvPr>
            <p:cNvSpPr txBox="1"/>
            <p:nvPr/>
          </p:nvSpPr>
          <p:spPr>
            <a:xfrm>
              <a:off x="10607225" y="4278790"/>
              <a:ext cx="1306444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Cosmos DB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B3E971D-3E3E-563F-ADEB-FFFEC2688EA4}"/>
              </a:ext>
            </a:extLst>
          </p:cNvPr>
          <p:cNvGrpSpPr/>
          <p:nvPr/>
        </p:nvGrpSpPr>
        <p:grpSpPr>
          <a:xfrm>
            <a:off x="3253613" y="4053369"/>
            <a:ext cx="1133553" cy="828284"/>
            <a:chOff x="6594300" y="4594992"/>
            <a:chExt cx="1133553" cy="828284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E5D50BE-D996-43E4-98A6-A846494B4510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4974" y="4594992"/>
              <a:ext cx="365760" cy="365760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AA30C1D-19FD-FFA7-9D78-FD56561AE23C}"/>
                </a:ext>
              </a:extLst>
            </p:cNvPr>
            <p:cNvSpPr txBox="1"/>
            <p:nvPr/>
          </p:nvSpPr>
          <p:spPr>
            <a:xfrm>
              <a:off x="6594300" y="4961611"/>
              <a:ext cx="1133553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Inventory Worker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( </a:t>
              </a:r>
              <a:r>
                <a:rPr kumimoji="0" lang="en-US" sz="1000" b="0" i="0" u="none" strike="noStrike" kern="1200" cap="none" spc="0" normalizeH="0" baseline="0" noProof="0" err="1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ChangeFeed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)</a:t>
              </a:r>
            </a:p>
          </p:txBody>
        </p:sp>
      </p:grp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504A4A8B-F29E-3D5A-8CCE-544B60197E7E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52493" y="3446462"/>
            <a:ext cx="1598605" cy="681082"/>
          </a:xfrm>
          <a:prstGeom prst="curvedConnector3">
            <a:avLst/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Curved 69">
            <a:extLst>
              <a:ext uri="{FF2B5EF4-FFF2-40B4-BE49-F238E27FC236}">
                <a16:creationId xmlns:a16="http://schemas.microsoft.com/office/drawing/2014/main" id="{280E55CC-5937-129B-BEB6-50278F5BBAD9}"/>
              </a:ext>
            </a:extLst>
          </p:cNvPr>
          <p:cNvCxnSpPr>
            <a:cxnSpLocks/>
            <a:endCxn id="107" idx="1"/>
          </p:cNvCxnSpPr>
          <p:nvPr/>
        </p:nvCxnSpPr>
        <p:spPr>
          <a:xfrm flipV="1">
            <a:off x="4336422" y="4108453"/>
            <a:ext cx="1002083" cy="367684"/>
          </a:xfrm>
          <a:prstGeom prst="curvedConnector3">
            <a:avLst/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C782E7F-A4E0-10EF-6971-12FC3A2DA32E}"/>
              </a:ext>
            </a:extLst>
          </p:cNvPr>
          <p:cNvGrpSpPr/>
          <p:nvPr/>
        </p:nvGrpSpPr>
        <p:grpSpPr>
          <a:xfrm>
            <a:off x="10679797" y="2350456"/>
            <a:ext cx="1205458" cy="774331"/>
            <a:chOff x="10695670" y="4010026"/>
            <a:chExt cx="1133554" cy="541414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3E333FB-2385-2CBA-9866-87C460C22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52560" y="4010026"/>
              <a:ext cx="365760" cy="365760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ECAE2C6-AF10-8A8F-5C5D-FC8C6D27F7EF}"/>
                </a:ext>
              </a:extLst>
            </p:cNvPr>
            <p:cNvSpPr txBox="1"/>
            <p:nvPr/>
          </p:nvSpPr>
          <p:spPr>
            <a:xfrm>
              <a:off x="10695670" y="4366774"/>
              <a:ext cx="1133554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</p:txBody>
        </p:sp>
      </p:grp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2D987CED-88E3-D2A0-EDC2-2DA053B9DDB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202605" y="3270394"/>
            <a:ext cx="2209611" cy="1884"/>
          </a:xfrm>
          <a:prstGeom prst="bentConnector3">
            <a:avLst>
              <a:gd name="adj1" fmla="val 50000"/>
            </a:avLst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818ECF2D-E2CB-2639-5A1B-E7E791784D13}"/>
              </a:ext>
            </a:extLst>
          </p:cNvPr>
          <p:cNvGrpSpPr/>
          <p:nvPr/>
        </p:nvGrpSpPr>
        <p:grpSpPr>
          <a:xfrm>
            <a:off x="414740" y="3152401"/>
            <a:ext cx="1371599" cy="798616"/>
            <a:chOff x="367272" y="2220685"/>
            <a:chExt cx="1371599" cy="79861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6302404-597D-458E-57C2-C32F2B56D59E}"/>
                </a:ext>
              </a:extLst>
            </p:cNvPr>
            <p:cNvSpPr txBox="1"/>
            <p:nvPr/>
          </p:nvSpPr>
          <p:spPr>
            <a:xfrm>
              <a:off x="367272" y="2511470"/>
              <a:ext cx="1371599" cy="50783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Inventory</a:t>
              </a:r>
            </a:p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Events Feed</a:t>
              </a:r>
            </a:p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 </a:t>
              </a:r>
              <a:endParaRPr lang="en-US">
                <a:solidFill>
                  <a:srgbClr val="37DCE9"/>
                </a:solidFill>
                <a:cs typeface="Calibri"/>
              </a:endParaRPr>
            </a:p>
          </p:txBody>
        </p:sp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21370CD1-2BD2-81E4-040D-C6A9C160463A}"/>
                </a:ext>
              </a:extLst>
            </p:cNvPr>
            <p:cNvSpPr/>
            <p:nvPr/>
          </p:nvSpPr>
          <p:spPr bwMode="auto">
            <a:xfrm>
              <a:off x="885586" y="2220685"/>
              <a:ext cx="239487" cy="252293"/>
            </a:xfrm>
            <a:prstGeom prst="flowChartConnector">
              <a:avLst/>
            </a:prstGeom>
            <a:solidFill>
              <a:srgbClr val="37DCE9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E9ECA94-B0F8-73EC-2A20-3C563327641A}"/>
              </a:ext>
            </a:extLst>
          </p:cNvPr>
          <p:cNvGrpSpPr/>
          <p:nvPr/>
        </p:nvGrpSpPr>
        <p:grpSpPr>
          <a:xfrm>
            <a:off x="8342881" y="3586319"/>
            <a:ext cx="1354860" cy="891141"/>
            <a:chOff x="8866931" y="4424343"/>
            <a:chExt cx="1306172" cy="94369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AE1E0E2-0526-13EF-E726-2A73066A2510}"/>
                </a:ext>
              </a:extLst>
            </p:cNvPr>
            <p:cNvSpPr txBox="1"/>
            <p:nvPr/>
          </p:nvSpPr>
          <p:spPr>
            <a:xfrm>
              <a:off x="8866931" y="4424343"/>
              <a:ext cx="1306172" cy="228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Fabric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305D34E-0EB1-1C4F-E3CA-09AB0CFC1903}"/>
                </a:ext>
              </a:extLst>
            </p:cNvPr>
            <p:cNvSpPr txBox="1"/>
            <p:nvPr/>
          </p:nvSpPr>
          <p:spPr>
            <a:xfrm>
              <a:off x="8866932" y="4683591"/>
              <a:ext cx="1306171" cy="684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Segoe UI"/>
                </a:rPr>
                <a:t>For Analytics and</a:t>
              </a:r>
              <a:r>
                <a:rPr lang="en-US" sz="1400">
                  <a:solidFill>
                    <a:srgbClr val="00B0F0"/>
                  </a:solidFill>
                  <a:latin typeface="Segoe UI"/>
                </a:rPr>
                <a:t> </a:t>
              </a:r>
              <a:r>
                <a:rPr lang="en-US" sz="140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Segoe UI"/>
                </a:rPr>
                <a:t>HTAP reporting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58" name="Picture 57" descr="Icon&#10;&#10;Description automatically generated">
            <a:extLst>
              <a:ext uri="{FF2B5EF4-FFF2-40B4-BE49-F238E27FC236}">
                <a16:creationId xmlns:a16="http://schemas.microsoft.com/office/drawing/2014/main" id="{EE245305-BBCB-C40F-58D8-673A21F4C9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548" y="2938298"/>
            <a:ext cx="551810" cy="551810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A4F49B8B-3159-670D-ADF9-636FFED039C9}"/>
              </a:ext>
            </a:extLst>
          </p:cNvPr>
          <p:cNvSpPr txBox="1"/>
          <p:nvPr/>
        </p:nvSpPr>
        <p:spPr>
          <a:xfrm>
            <a:off x="4631604" y="3081191"/>
            <a:ext cx="17194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inventoryLedger</a:t>
            </a:r>
            <a:endParaRPr lang="en-US" sz="120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8AFD9AE-DA5F-A15F-E26F-51679B791D12}"/>
              </a:ext>
            </a:extLst>
          </p:cNvPr>
          <p:cNvSpPr txBox="1"/>
          <p:nvPr/>
        </p:nvSpPr>
        <p:spPr>
          <a:xfrm>
            <a:off x="5338505" y="3969953"/>
            <a:ext cx="13966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inventorySnapshot</a:t>
            </a:r>
            <a:endParaRPr lang="en-US" sz="120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4BB2D4A-06E8-6DD4-D076-4F3BB5A2A589}"/>
              </a:ext>
            </a:extLst>
          </p:cNvPr>
          <p:cNvGrpSpPr/>
          <p:nvPr/>
        </p:nvGrpSpPr>
        <p:grpSpPr>
          <a:xfrm>
            <a:off x="10627702" y="3541527"/>
            <a:ext cx="1268024" cy="845423"/>
            <a:chOff x="10627701" y="3409993"/>
            <a:chExt cx="1306443" cy="976958"/>
          </a:xfrm>
        </p:grpSpPr>
        <p:pic>
          <p:nvPicPr>
            <p:cNvPr id="115" name="Picture 114" descr="Icon&#10;&#10;Description automatically generated">
              <a:extLst>
                <a:ext uri="{FF2B5EF4-FFF2-40B4-BE49-F238E27FC236}">
                  <a16:creationId xmlns:a16="http://schemas.microsoft.com/office/drawing/2014/main" id="{38063994-0D61-677D-AA7E-320D5B7A2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06621" y="3409993"/>
              <a:ext cx="551810" cy="551810"/>
            </a:xfrm>
            <a:prstGeom prst="rect">
              <a:avLst/>
            </a:prstGeom>
          </p:spPr>
        </p:pic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C354E37-D2B0-E3F7-78DC-AC00ECBF9701}"/>
                </a:ext>
              </a:extLst>
            </p:cNvPr>
            <p:cNvSpPr txBox="1"/>
            <p:nvPr/>
          </p:nvSpPr>
          <p:spPr>
            <a:xfrm>
              <a:off x="10627701" y="4017619"/>
              <a:ext cx="130644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Fabric /Cosmos Mirroring</a:t>
              </a:r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AE005344-D19C-26B2-1A68-E53C46DD54CA}"/>
              </a:ext>
            </a:extLst>
          </p:cNvPr>
          <p:cNvSpPr txBox="1"/>
          <p:nvPr/>
        </p:nvSpPr>
        <p:spPr>
          <a:xfrm>
            <a:off x="1946035" y="5250811"/>
            <a:ext cx="1351165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Inventory Availability READ API </a:t>
            </a:r>
          </a:p>
        </p:txBody>
      </p:sp>
    </p:spTree>
    <p:extLst>
      <p:ext uri="{BB962C8B-B14F-4D97-AF65-F5344CB8AC3E}">
        <p14:creationId xmlns:p14="http://schemas.microsoft.com/office/powerpoint/2010/main" val="260733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309684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DEMO: Real Time Inventory - ASYNC pattern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3823848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309684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Load Test: Real Time Inventory - ASYNC</a:t>
            </a:r>
            <a:endParaRPr lang="en-US" sz="440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FB7DAE-9750-45E8-182B-24FE3366EFC5}"/>
              </a:ext>
            </a:extLst>
          </p:cNvPr>
          <p:cNvSpPr txBox="1">
            <a:spLocks/>
          </p:cNvSpPr>
          <p:nvPr/>
        </p:nvSpPr>
        <p:spPr>
          <a:xfrm>
            <a:off x="312821" y="1301186"/>
            <a:ext cx="4882695" cy="1500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Load Pattern:</a:t>
            </a:r>
          </a:p>
          <a:p>
            <a:pPr marL="342900" indent="-342900">
              <a:buFontTx/>
              <a:buChar char="-"/>
            </a:pPr>
            <a:r>
              <a:rPr lang="en-US"/>
              <a:t>2,508 writes/sec ( P99-4ms)</a:t>
            </a:r>
          </a:p>
          <a:p>
            <a:pPr marL="342900" indent="-342900">
              <a:buFontTx/>
              <a:buChar char="-"/>
            </a:pPr>
            <a:r>
              <a:rPr lang="en-US"/>
              <a:t>8,176 point reads/sec (P99-2.3ms)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6A012A-56EE-BAB1-50E6-5FB46E827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073" y="1069732"/>
            <a:ext cx="6346659" cy="3237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4ED43C-2425-CDBF-91F2-7C78AD51D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073" y="4351465"/>
            <a:ext cx="6336357" cy="164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82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16" y="370279"/>
            <a:ext cx="11309684" cy="959210"/>
          </a:xfrm>
        </p:spPr>
        <p:txBody>
          <a:bodyPr>
            <a:no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Load Test: Real Time Inventory - ASYNC</a:t>
            </a:r>
            <a:endParaRPr lang="en-US" sz="4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F06BA-5E93-E14A-1CB6-D81F21FF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9668" y="6400800"/>
            <a:ext cx="8360229" cy="226288"/>
          </a:xfrm>
        </p:spPr>
        <p:txBody>
          <a:bodyPr>
            <a:normAutofit fontScale="92500" lnSpcReduction="20000"/>
          </a:bodyPr>
          <a:lstStyle/>
          <a:p>
            <a:r>
              <a:rPr lang="en-US" sz="1200"/>
              <a:t>* List price - </a:t>
            </a:r>
            <a:r>
              <a:rPr lang="en-US" sz="1200">
                <a:hlinkClick r:id="rId2"/>
              </a:rPr>
              <a:t>Pricing Calculator | Microsoft Azure</a:t>
            </a:r>
            <a:r>
              <a:rPr lang="en-US" sz="1200"/>
              <a:t> ( storage cost is not included , can be estimated at $0.25/Gb)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B96D56-7BFF-EEF3-9A46-64C246517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645252"/>
              </p:ext>
            </p:extLst>
          </p:nvPr>
        </p:nvGraphicFramePr>
        <p:xfrm>
          <a:off x="471358" y="1188319"/>
          <a:ext cx="9958865" cy="185420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2334891">
                  <a:extLst>
                    <a:ext uri="{9D8B030D-6E8A-4147-A177-3AD203B41FA5}">
                      <a16:colId xmlns:a16="http://schemas.microsoft.com/office/drawing/2014/main" val="3548733203"/>
                    </a:ext>
                  </a:extLst>
                </a:gridCol>
                <a:gridCol w="3322235">
                  <a:extLst>
                    <a:ext uri="{9D8B030D-6E8A-4147-A177-3AD203B41FA5}">
                      <a16:colId xmlns:a16="http://schemas.microsoft.com/office/drawing/2014/main" val="699147420"/>
                    </a:ext>
                  </a:extLst>
                </a:gridCol>
                <a:gridCol w="4301739">
                  <a:extLst>
                    <a:ext uri="{9D8B030D-6E8A-4147-A177-3AD203B41FA5}">
                      <a16:colId xmlns:a16="http://schemas.microsoft.com/office/drawing/2014/main" val="2476862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Container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RUs (# of physical partitions)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Estimated Cost* – Standard Provisioned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911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err="1"/>
                        <a:t>inventoryLedger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/>
                        <a:t>16,000 RUs (10)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/>
                        <a:t>$ 934.40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38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err="1"/>
                        <a:t>inventorySnapshot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40,000 RUs (5)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$ 2,336.00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862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leases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5,000 RUs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$ 292.00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215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$ 3,562.40 / month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10467"/>
                  </a:ext>
                </a:extLst>
              </a:tr>
            </a:tbl>
          </a:graphicData>
        </a:graphic>
      </p:graphicFrame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D14296AD-C7F5-B15B-BF1B-688EFD3CD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33" y="4687770"/>
            <a:ext cx="8492289" cy="1506786"/>
          </a:xfrm>
          <a:prstGeom prst="rect">
            <a:avLst/>
          </a:prstGeom>
        </p:spPr>
      </p:pic>
      <p:pic>
        <p:nvPicPr>
          <p:cNvPr id="9" name="Picture 8" descr="A screen shot of a graph">
            <a:extLst>
              <a:ext uri="{FF2B5EF4-FFF2-40B4-BE49-F238E27FC236}">
                <a16:creationId xmlns:a16="http://schemas.microsoft.com/office/drawing/2014/main" id="{2DE129F2-21B2-5981-2A26-4C164BF5CC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34" y="3131316"/>
            <a:ext cx="8492289" cy="145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7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79354-C099-712A-44EE-46737651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076" y="219884"/>
            <a:ext cx="8899979" cy="802800"/>
          </a:xfrm>
        </p:spPr>
        <p:txBody>
          <a:bodyPr>
            <a:normAutofit/>
          </a:bodyPr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Real Time Inventory - SYNC pattern</a:t>
            </a:r>
            <a:endParaRPr lang="en-US" sz="4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F06BA-5E93-E14A-1CB6-D81F21FF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9252" y="6369776"/>
            <a:ext cx="6414659" cy="503015"/>
          </a:xfrm>
        </p:spPr>
        <p:txBody>
          <a:bodyPr>
            <a:normAutofit/>
          </a:bodyPr>
          <a:lstStyle/>
          <a:p>
            <a:r>
              <a:rPr lang="en-US" sz="1800"/>
              <a:t>Repo: </a:t>
            </a:r>
            <a:r>
              <a:rPr lang="en-US" sz="1800">
                <a:solidFill>
                  <a:schemeClr val="accent4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https://aka.ms/CosmosDB-Inventory</a:t>
            </a:r>
            <a:r>
              <a:rPr lang="en-US" sz="180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F958D5A5-878F-0EB1-0F5A-3DD2C559B989}"/>
              </a:ext>
            </a:extLst>
          </p:cNvPr>
          <p:cNvCxnSpPr>
            <a:cxnSpLocks/>
            <a:stCxn id="31" idx="3"/>
            <a:endCxn id="45" idx="2"/>
          </p:cNvCxnSpPr>
          <p:nvPr/>
        </p:nvCxnSpPr>
        <p:spPr>
          <a:xfrm flipV="1">
            <a:off x="4227912" y="3869268"/>
            <a:ext cx="1836602" cy="1559103"/>
          </a:xfrm>
          <a:prstGeom prst="bentConnector2">
            <a:avLst/>
          </a:prstGeom>
          <a:ln>
            <a:solidFill>
              <a:srgbClr val="50E6FF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7575BBA-67E5-4C14-1487-D85505864049}"/>
              </a:ext>
            </a:extLst>
          </p:cNvPr>
          <p:cNvSpPr/>
          <p:nvPr/>
        </p:nvSpPr>
        <p:spPr bwMode="auto">
          <a:xfrm>
            <a:off x="1946035" y="1605548"/>
            <a:ext cx="5817898" cy="4608762"/>
          </a:xfrm>
          <a:prstGeom prst="rect">
            <a:avLst/>
          </a:prstGeom>
          <a:noFill/>
          <a:ln>
            <a:solidFill>
              <a:srgbClr val="0070C0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47BCC6A4-D5A8-034C-9DBC-4CE09B6676FC}"/>
              </a:ext>
            </a:extLst>
          </p:cNvPr>
          <p:cNvCxnSpPr>
            <a:cxnSpLocks/>
          </p:cNvCxnSpPr>
          <p:nvPr/>
        </p:nvCxnSpPr>
        <p:spPr>
          <a:xfrm flipV="1">
            <a:off x="3862152" y="3240203"/>
            <a:ext cx="762936" cy="1197"/>
          </a:xfrm>
          <a:prstGeom prst="bentConnector3">
            <a:avLst>
              <a:gd name="adj1" fmla="val 50000"/>
            </a:avLst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1CEE09-0070-F9A7-13C5-EE0281C3E184}"/>
              </a:ext>
            </a:extLst>
          </p:cNvPr>
          <p:cNvSpPr txBox="1"/>
          <p:nvPr/>
        </p:nvSpPr>
        <p:spPr>
          <a:xfrm>
            <a:off x="7841857" y="963162"/>
            <a:ext cx="22177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HTAP Reporting/Analytics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A9B1FF-6BB6-8ED1-E8B2-61B7CFCBAD8D}"/>
              </a:ext>
            </a:extLst>
          </p:cNvPr>
          <p:cNvSpPr/>
          <p:nvPr/>
        </p:nvSpPr>
        <p:spPr bwMode="auto">
          <a:xfrm>
            <a:off x="8078361" y="1605548"/>
            <a:ext cx="1835212" cy="4608762"/>
          </a:xfrm>
          <a:prstGeom prst="rect">
            <a:avLst/>
          </a:prstGeom>
          <a:noFill/>
          <a:ln>
            <a:solidFill>
              <a:srgbClr val="00B050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C3FEA4-BBA6-D8C9-F4AC-0D0477F42D7A}"/>
              </a:ext>
            </a:extLst>
          </p:cNvPr>
          <p:cNvSpPr txBox="1"/>
          <p:nvPr/>
        </p:nvSpPr>
        <p:spPr>
          <a:xfrm>
            <a:off x="1889479" y="1144055"/>
            <a:ext cx="566153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Real Time Inventory Event Driven System Design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14B3A1-12D0-7A47-01C7-8AF66C91C698}"/>
              </a:ext>
            </a:extLst>
          </p:cNvPr>
          <p:cNvGrpSpPr/>
          <p:nvPr/>
        </p:nvGrpSpPr>
        <p:grpSpPr>
          <a:xfrm>
            <a:off x="2837117" y="2625717"/>
            <a:ext cx="1957742" cy="829441"/>
            <a:chOff x="-815828" y="1263983"/>
            <a:chExt cx="2469300" cy="100742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6BD6C1A-A592-C9B9-4693-81A042EC8D3D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0455" y="1827159"/>
              <a:ext cx="461333" cy="444244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CD3BD6-4F0C-9B68-F693-7BD1744DA147}"/>
                </a:ext>
              </a:extLst>
            </p:cNvPr>
            <p:cNvSpPr txBox="1"/>
            <p:nvPr/>
          </p:nvSpPr>
          <p:spPr>
            <a:xfrm>
              <a:off x="-815828" y="1263983"/>
              <a:ext cx="2469300" cy="6168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  <a:p>
              <a:pPr algn="ctr">
                <a:defRPr/>
              </a:pPr>
              <a:r>
                <a:rPr kumimoji="0" lang="en-US" altLang="en-US" sz="1100" b="0" i="0" u="none" strike="noStrike" cap="none" normalizeH="0" baseline="0" err="1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ui-monospace"/>
                </a:rPr>
                <a:t>CreateSyncInventoryEvent</a:t>
              </a: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</a:rPr>
                <a:t> </a:t>
              </a:r>
              <a:endParaRPr kumimoji="0" lang="en-US" altLang="en-US" sz="2800" b="0" i="0" u="none" strike="noStrike" cap="none" normalizeH="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6B2EE7B-0595-8F64-E6BC-07A2E3C74C65}"/>
              </a:ext>
            </a:extLst>
          </p:cNvPr>
          <p:cNvSpPr txBox="1"/>
          <p:nvPr/>
        </p:nvSpPr>
        <p:spPr>
          <a:xfrm>
            <a:off x="1874581" y="2946369"/>
            <a:ext cx="121596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Inventory Events Processor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rgbClr val="50E6FF"/>
                </a:solidFill>
                <a:latin typeface="Segoe UI"/>
              </a:rPr>
              <a:t>(Low Inventory Business Rule)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50E6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FA28AEF-3EAB-8294-7CE2-85670E6DC0A7}"/>
              </a:ext>
            </a:extLst>
          </p:cNvPr>
          <p:cNvGrpSpPr/>
          <p:nvPr/>
        </p:nvGrpSpPr>
        <p:grpSpPr>
          <a:xfrm>
            <a:off x="3491478" y="5245491"/>
            <a:ext cx="1133553" cy="674397"/>
            <a:chOff x="2684162" y="1802164"/>
            <a:chExt cx="1729998" cy="901019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F1234AE-FCDB-CB32-A638-CDC21CA782EE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49875" y="1802164"/>
              <a:ext cx="558213" cy="488669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830553F-DDDB-F6FA-BC5B-1160584D72C4}"/>
                </a:ext>
              </a:extLst>
            </p:cNvPr>
            <p:cNvSpPr txBox="1"/>
            <p:nvPr/>
          </p:nvSpPr>
          <p:spPr>
            <a:xfrm>
              <a:off x="2684162" y="2291981"/>
              <a:ext cx="1729998" cy="41120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err="1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GetSyncSnapshot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0201B0A0-5424-9B6A-5A63-26B8DA3DFFF8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1655906" y="5428371"/>
            <a:ext cx="2206246" cy="12700"/>
          </a:xfrm>
          <a:prstGeom prst="bentConnector3">
            <a:avLst>
              <a:gd name="adj1" fmla="val 50000"/>
            </a:avLst>
          </a:prstGeom>
          <a:ln>
            <a:solidFill>
              <a:srgbClr val="50E6FF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DA3C5F8-3520-12F1-7BAB-3561BDE041E5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6438367" y="3262007"/>
            <a:ext cx="1435310" cy="21560"/>
          </a:xfrm>
          <a:prstGeom prst="line">
            <a:avLst/>
          </a:prstGeom>
          <a:ln w="28575" cap="rnd">
            <a:solidFill>
              <a:srgbClr val="FF00FF"/>
            </a:solidFill>
            <a:prstDash val="dash"/>
            <a:headEnd type="none" w="lg" len="med"/>
            <a:tailEnd type="oval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C8E1A3B-2CAB-39AF-8520-08C39F49F429}"/>
              </a:ext>
            </a:extLst>
          </p:cNvPr>
          <p:cNvGrpSpPr/>
          <p:nvPr/>
        </p:nvGrpSpPr>
        <p:grpSpPr>
          <a:xfrm>
            <a:off x="7859996" y="3108499"/>
            <a:ext cx="874552" cy="278151"/>
            <a:chOff x="8016880" y="3962825"/>
            <a:chExt cx="874552" cy="278151"/>
          </a:xfrm>
        </p:grpSpPr>
        <p:sp>
          <p:nvSpPr>
            <p:cNvPr id="37" name="Right Bracket 36">
              <a:extLst>
                <a:ext uri="{FF2B5EF4-FFF2-40B4-BE49-F238E27FC236}">
                  <a16:creationId xmlns:a16="http://schemas.microsoft.com/office/drawing/2014/main" id="{B5F4D221-C095-790E-5E6C-EA9D228317A9}"/>
                </a:ext>
              </a:extLst>
            </p:cNvPr>
            <p:cNvSpPr/>
            <p:nvPr/>
          </p:nvSpPr>
          <p:spPr>
            <a:xfrm>
              <a:off x="8016880" y="3962825"/>
              <a:ext cx="171450" cy="278151"/>
            </a:xfrm>
            <a:prstGeom prst="rightBracket">
              <a:avLst>
                <a:gd name="adj" fmla="val 116034"/>
              </a:avLst>
            </a:prstGeom>
            <a:ln w="28575">
              <a:solidFill>
                <a:srgbClr val="FF00FF"/>
              </a:solidFill>
              <a:prstDash val="dash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024D4B3-B2E5-1529-C3A4-136FDE759D18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V="1">
              <a:off x="8188330" y="4100179"/>
              <a:ext cx="703102" cy="1722"/>
            </a:xfrm>
            <a:prstGeom prst="line">
              <a:avLst/>
            </a:prstGeom>
            <a:ln w="28575">
              <a:solidFill>
                <a:srgbClr val="FF00FF"/>
              </a:solidFill>
              <a:prstDash val="dash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5FE7AB1-F3C0-C50F-7706-B774875AED31}"/>
              </a:ext>
            </a:extLst>
          </p:cNvPr>
          <p:cNvGrpSpPr/>
          <p:nvPr/>
        </p:nvGrpSpPr>
        <p:grpSpPr>
          <a:xfrm>
            <a:off x="5589128" y="2927064"/>
            <a:ext cx="950771" cy="942204"/>
            <a:chOff x="5949828" y="3302240"/>
            <a:chExt cx="1133554" cy="1087504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9A5897C5-C0FD-0433-2D1C-799CBC8DC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869" y="3302240"/>
              <a:ext cx="957461" cy="82296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B71195-9FE9-BAA3-6B7A-C725FAD91911}"/>
                </a:ext>
              </a:extLst>
            </p:cNvPr>
            <p:cNvSpPr txBox="1"/>
            <p:nvPr/>
          </p:nvSpPr>
          <p:spPr>
            <a:xfrm>
              <a:off x="5949828" y="3958857"/>
              <a:ext cx="113355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Cosmos DB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5275FA7-FA4F-D6F3-40D5-CCC5156EE20B}"/>
              </a:ext>
            </a:extLst>
          </p:cNvPr>
          <p:cNvSpPr txBox="1"/>
          <p:nvPr/>
        </p:nvSpPr>
        <p:spPr>
          <a:xfrm>
            <a:off x="7500310" y="2705381"/>
            <a:ext cx="850330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33CC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Fabric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rgbClr val="FF33CC"/>
                </a:solidFill>
                <a:latin typeface="Segoe UI"/>
              </a:rPr>
              <a:t>Mirroring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33C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4CAFEC1-1A23-328D-DD81-D897E485EC40}"/>
              </a:ext>
            </a:extLst>
          </p:cNvPr>
          <p:cNvCxnSpPr/>
          <p:nvPr/>
        </p:nvCxnSpPr>
        <p:spPr>
          <a:xfrm flipH="1">
            <a:off x="10277475" y="462471"/>
            <a:ext cx="38420" cy="6109779"/>
          </a:xfrm>
          <a:prstGeom prst="line">
            <a:avLst/>
          </a:prstGeom>
          <a:ln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2ED0D43-DEF7-1F95-AACE-244036773F69}"/>
              </a:ext>
            </a:extLst>
          </p:cNvPr>
          <p:cNvSpPr txBox="1"/>
          <p:nvPr/>
        </p:nvSpPr>
        <p:spPr>
          <a:xfrm>
            <a:off x="10412019" y="471747"/>
            <a:ext cx="154305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Azure Solution Components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F225699-D863-C82B-9C21-C35CD6A7F70B}"/>
              </a:ext>
            </a:extLst>
          </p:cNvPr>
          <p:cNvGrpSpPr/>
          <p:nvPr/>
        </p:nvGrpSpPr>
        <p:grpSpPr>
          <a:xfrm>
            <a:off x="10606024" y="1244454"/>
            <a:ext cx="1306444" cy="822960"/>
            <a:chOff x="10607225" y="3706454"/>
            <a:chExt cx="1306444" cy="822960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677F217-AA27-10C8-BD04-A3035A36E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52902" y="3706454"/>
              <a:ext cx="957461" cy="82296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772667D-B580-80AC-7741-A9463E8A84F5}"/>
                </a:ext>
              </a:extLst>
            </p:cNvPr>
            <p:cNvSpPr txBox="1"/>
            <p:nvPr/>
          </p:nvSpPr>
          <p:spPr>
            <a:xfrm>
              <a:off x="10607225" y="4278790"/>
              <a:ext cx="1306444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Cosmos DB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C782E7F-A4E0-10EF-6971-12FC3A2DA32E}"/>
              </a:ext>
            </a:extLst>
          </p:cNvPr>
          <p:cNvGrpSpPr/>
          <p:nvPr/>
        </p:nvGrpSpPr>
        <p:grpSpPr>
          <a:xfrm>
            <a:off x="10679797" y="2350456"/>
            <a:ext cx="1205458" cy="774331"/>
            <a:chOff x="10695670" y="4010026"/>
            <a:chExt cx="1133554" cy="541414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3E333FB-2385-2CBA-9866-87C460C22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52560" y="4010026"/>
              <a:ext cx="365760" cy="365760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ECAE2C6-AF10-8A8F-5C5D-FC8C6D27F7EF}"/>
                </a:ext>
              </a:extLst>
            </p:cNvPr>
            <p:cNvSpPr txBox="1"/>
            <p:nvPr/>
          </p:nvSpPr>
          <p:spPr>
            <a:xfrm>
              <a:off x="10695670" y="4366774"/>
              <a:ext cx="1133554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Function</a:t>
              </a:r>
            </a:p>
          </p:txBody>
        </p:sp>
      </p:grp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2D987CED-88E3-D2A0-EDC2-2DA053B9DDB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202605" y="3270394"/>
            <a:ext cx="2209611" cy="1884"/>
          </a:xfrm>
          <a:prstGeom prst="bentConnector3">
            <a:avLst>
              <a:gd name="adj1" fmla="val 50000"/>
            </a:avLst>
          </a:prstGeom>
          <a:ln>
            <a:solidFill>
              <a:srgbClr val="37DCE9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818ECF2D-E2CB-2639-5A1B-E7E791784D13}"/>
              </a:ext>
            </a:extLst>
          </p:cNvPr>
          <p:cNvGrpSpPr/>
          <p:nvPr/>
        </p:nvGrpSpPr>
        <p:grpSpPr>
          <a:xfrm>
            <a:off x="414740" y="3152401"/>
            <a:ext cx="1371599" cy="798616"/>
            <a:chOff x="367272" y="2220685"/>
            <a:chExt cx="1371599" cy="79861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6302404-597D-458E-57C2-C32F2B56D59E}"/>
                </a:ext>
              </a:extLst>
            </p:cNvPr>
            <p:cNvSpPr txBox="1"/>
            <p:nvPr/>
          </p:nvSpPr>
          <p:spPr>
            <a:xfrm>
              <a:off x="367272" y="2511470"/>
              <a:ext cx="1371599" cy="50783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Inventory</a:t>
              </a:r>
            </a:p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Events Feed</a:t>
              </a:r>
            </a:p>
            <a:p>
              <a:pPr algn="ctr">
                <a:defRPr/>
              </a:pPr>
              <a:r>
                <a:rPr lang="en-US" sz="1100">
                  <a:solidFill>
                    <a:srgbClr val="37DCE9"/>
                  </a:solidFill>
                  <a:latin typeface="Segoe UI"/>
                </a:rPr>
                <a:t> </a:t>
              </a:r>
              <a:endParaRPr lang="en-US">
                <a:solidFill>
                  <a:srgbClr val="37DCE9"/>
                </a:solidFill>
                <a:cs typeface="Calibri"/>
              </a:endParaRPr>
            </a:p>
          </p:txBody>
        </p:sp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21370CD1-2BD2-81E4-040D-C6A9C160463A}"/>
                </a:ext>
              </a:extLst>
            </p:cNvPr>
            <p:cNvSpPr/>
            <p:nvPr/>
          </p:nvSpPr>
          <p:spPr bwMode="auto">
            <a:xfrm>
              <a:off x="885586" y="2220685"/>
              <a:ext cx="239487" cy="252293"/>
            </a:xfrm>
            <a:prstGeom prst="flowChartConnector">
              <a:avLst/>
            </a:prstGeom>
            <a:solidFill>
              <a:srgbClr val="37DCE9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E9ECA94-B0F8-73EC-2A20-3C563327641A}"/>
              </a:ext>
            </a:extLst>
          </p:cNvPr>
          <p:cNvGrpSpPr/>
          <p:nvPr/>
        </p:nvGrpSpPr>
        <p:grpSpPr>
          <a:xfrm>
            <a:off x="8342881" y="3586319"/>
            <a:ext cx="1354860" cy="891141"/>
            <a:chOff x="8866931" y="4424343"/>
            <a:chExt cx="1306172" cy="94369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AE1E0E2-0526-13EF-E726-2A73066A2510}"/>
                </a:ext>
              </a:extLst>
            </p:cNvPr>
            <p:cNvSpPr txBox="1"/>
            <p:nvPr/>
          </p:nvSpPr>
          <p:spPr>
            <a:xfrm>
              <a:off x="8866931" y="4424343"/>
              <a:ext cx="1306172" cy="228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Fabric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305D34E-0EB1-1C4F-E3CA-09AB0CFC1903}"/>
                </a:ext>
              </a:extLst>
            </p:cNvPr>
            <p:cNvSpPr txBox="1"/>
            <p:nvPr/>
          </p:nvSpPr>
          <p:spPr>
            <a:xfrm>
              <a:off x="8866932" y="4683591"/>
              <a:ext cx="1306171" cy="684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Segoe UI"/>
                </a:rPr>
                <a:t>For Analytics and</a:t>
              </a:r>
              <a:r>
                <a:rPr lang="en-US" sz="1400">
                  <a:solidFill>
                    <a:srgbClr val="00B0F0"/>
                  </a:solidFill>
                  <a:latin typeface="Segoe UI"/>
                </a:rPr>
                <a:t> </a:t>
              </a:r>
              <a:r>
                <a:rPr lang="en-US" sz="140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Segoe UI"/>
                </a:rPr>
                <a:t>HTAP reporting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58" name="Picture 57" descr="Icon&#10;&#10;Description automatically generated">
            <a:extLst>
              <a:ext uri="{FF2B5EF4-FFF2-40B4-BE49-F238E27FC236}">
                <a16:creationId xmlns:a16="http://schemas.microsoft.com/office/drawing/2014/main" id="{EE245305-BBCB-C40F-58D8-673A21F4C9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548" y="2938298"/>
            <a:ext cx="551810" cy="551810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A4F49B8B-3159-670D-ADF9-636FFED039C9}"/>
              </a:ext>
            </a:extLst>
          </p:cNvPr>
          <p:cNvSpPr txBox="1"/>
          <p:nvPr/>
        </p:nvSpPr>
        <p:spPr>
          <a:xfrm>
            <a:off x="4631604" y="3081191"/>
            <a:ext cx="17194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syncInventory</a:t>
            </a:r>
            <a:endParaRPr lang="en-US" sz="120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4BB2D4A-06E8-6DD4-D076-4F3BB5A2A589}"/>
              </a:ext>
            </a:extLst>
          </p:cNvPr>
          <p:cNvGrpSpPr/>
          <p:nvPr/>
        </p:nvGrpSpPr>
        <p:grpSpPr>
          <a:xfrm>
            <a:off x="10627702" y="3541527"/>
            <a:ext cx="1268024" cy="845423"/>
            <a:chOff x="10627701" y="3409993"/>
            <a:chExt cx="1306443" cy="976958"/>
          </a:xfrm>
        </p:grpSpPr>
        <p:pic>
          <p:nvPicPr>
            <p:cNvPr id="115" name="Picture 114" descr="Icon&#10;&#10;Description automatically generated">
              <a:extLst>
                <a:ext uri="{FF2B5EF4-FFF2-40B4-BE49-F238E27FC236}">
                  <a16:creationId xmlns:a16="http://schemas.microsoft.com/office/drawing/2014/main" id="{38063994-0D61-677D-AA7E-320D5B7A2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06621" y="3409993"/>
              <a:ext cx="551810" cy="551810"/>
            </a:xfrm>
            <a:prstGeom prst="rect">
              <a:avLst/>
            </a:prstGeom>
          </p:spPr>
        </p:pic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C354E37-D2B0-E3F7-78DC-AC00ECBF9701}"/>
                </a:ext>
              </a:extLst>
            </p:cNvPr>
            <p:cNvSpPr txBox="1"/>
            <p:nvPr/>
          </p:nvSpPr>
          <p:spPr>
            <a:xfrm>
              <a:off x="10627701" y="4017619"/>
              <a:ext cx="130644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Fabric /Cosmos Mirroring</a:t>
              </a:r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AE005344-D19C-26B2-1A68-E53C46DD54CA}"/>
              </a:ext>
            </a:extLst>
          </p:cNvPr>
          <p:cNvSpPr txBox="1"/>
          <p:nvPr/>
        </p:nvSpPr>
        <p:spPr>
          <a:xfrm>
            <a:off x="1946035" y="5250811"/>
            <a:ext cx="1351165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Inventory Availability READ API </a:t>
            </a:r>
          </a:p>
        </p:txBody>
      </p:sp>
    </p:spTree>
    <p:extLst>
      <p:ext uri="{BB962C8B-B14F-4D97-AF65-F5344CB8AC3E}">
        <p14:creationId xmlns:p14="http://schemas.microsoft.com/office/powerpoint/2010/main" val="1851784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EA3736BAED9C4FB935A16D61D92FAC" ma:contentTypeVersion="23" ma:contentTypeDescription="Create a new document." ma:contentTypeScope="" ma:versionID="77e832202b5b259d2d1c042f24773979">
  <xsd:schema xmlns:xsd="http://www.w3.org/2001/XMLSchema" xmlns:xs="http://www.w3.org/2001/XMLSchema" xmlns:p="http://schemas.microsoft.com/office/2006/metadata/properties" xmlns:ns1="http://schemas.microsoft.com/sharepoint/v3" xmlns:ns2="10db6105-8b85-4f33-8d1e-c44bf949028e" xmlns:ns3="4482235d-8f7c-48d5-83d1-32c109652729" xmlns:ns4="230e9df3-be65-4c73-a93b-d1236ebd677e" targetNamespace="http://schemas.microsoft.com/office/2006/metadata/properties" ma:root="true" ma:fieldsID="844df0953ab8c2e81ae2657f571b83af" ns1:_="" ns2:_="" ns3:_="" ns4:_="">
    <xsd:import namespace="http://schemas.microsoft.com/sharepoint/v3"/>
    <xsd:import namespace="10db6105-8b85-4f33-8d1e-c44bf949028e"/>
    <xsd:import namespace="4482235d-8f7c-48d5-83d1-32c109652729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EpisodeDate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db6105-8b85-4f33-8d1e-c44bf94902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6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EpisodeDate" ma:index="28" nillable="true" ma:displayName="Episode Date" ma:format="DateOnly" ma:internalName="EpisodeDate">
      <xsd:simpleType>
        <xsd:restriction base="dms:DateTime"/>
      </xsd:simpleType>
    </xsd:element>
    <xsd:element name="MediaServiceSystemTags" ma:index="29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82235d-8f7c-48d5-83d1-32c109652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3a1c97b2-2b2c-4f29-a738-1a08e76a4406}" ma:internalName="TaxCatchAll" ma:showField="CatchAllData" ma:web="4482235d-8f7c-48d5-83d1-32c1096527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0db6105-8b85-4f33-8d1e-c44bf949028e">
      <Terms xmlns="http://schemas.microsoft.com/office/infopath/2007/PartnerControls"/>
    </lcf76f155ced4ddcb4097134ff3c332f>
    <_ip_UnifiedCompliancePolicyUIAction xmlns="http://schemas.microsoft.com/sharepoint/v3" xsi:nil="true"/>
    <EpisodeDate xmlns="10db6105-8b85-4f33-8d1e-c44bf949028e" xsi:nil="true"/>
    <_ip_UnifiedCompliancePolicyProperties xmlns="http://schemas.microsoft.com/sharepoint/v3" xsi:nil="true"/>
    <TaxCatchAll xmlns="230e9df3-be65-4c73-a93b-d1236ebd677e" xsi:nil="true"/>
    <SharedWithUsers xmlns="4482235d-8f7c-48d5-83d1-32c109652729">
      <UserInfo>
        <DisplayName>Jay Gordon</DisplayName>
        <AccountId>171</AccountId>
        <AccountType/>
      </UserInfo>
      <UserInfo>
        <DisplayName>Michal Toiba</DisplayName>
        <AccountId>20297</AccountId>
        <AccountType/>
      </UserInfo>
      <UserInfo>
        <DisplayName>Aurea Astro</DisplayName>
        <AccountId>402</AccountId>
        <AccountType/>
      </UserInfo>
      <UserInfo>
        <DisplayName>Cameron Tomisser</DisplayName>
        <AccountId>90</AccountId>
        <AccountType/>
      </UserInfo>
      <UserInfo>
        <DisplayName>Ricky Diep</DisplayName>
        <AccountId>20542</AccountId>
        <AccountType/>
      </UserInfo>
      <UserInfo>
        <DisplayName>Matt Scholz (RUN Studios LLC)</DisplayName>
        <AccountId>32797</AccountId>
        <AccountType/>
      </UserInfo>
      <UserInfo>
        <DisplayName>Allison Dunmire (RUN Studios LLC)</DisplayName>
        <AccountId>12982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69379F71-EFA6-4901-8DF9-A2D663412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187938-A2E4-4E71-9BD3-2247FFC701C1}">
  <ds:schemaRefs>
    <ds:schemaRef ds:uri="10db6105-8b85-4f33-8d1e-c44bf949028e"/>
    <ds:schemaRef ds:uri="230e9df3-be65-4c73-a93b-d1236ebd677e"/>
    <ds:schemaRef ds:uri="4482235d-8f7c-48d5-83d1-32c10965272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B73EFC8-458F-4B53-BFB1-728E2B2BEE98}">
  <ds:schemaRefs>
    <ds:schemaRef ds:uri="230e9df3-be65-4c73-a93b-d1236ebd677e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dcmitype/"/>
    <ds:schemaRef ds:uri="4482235d-8f7c-48d5-83d1-32c109652729"/>
    <ds:schemaRef ds:uri="http://schemas.openxmlformats.org/package/2006/metadata/core-properties"/>
    <ds:schemaRef ds:uri="http://purl.org/dc/elements/1.1/"/>
    <ds:schemaRef ds:uri="10db6105-8b85-4f33-8d1e-c44bf949028e"/>
    <ds:schemaRef ds:uri="http://schemas.microsoft.com/office/infopath/2007/PartnerControls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</Words>
  <Application>Microsoft Office PowerPoint</Application>
  <PresentationFormat>Widescreen</PresentationFormat>
  <Paragraphs>147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-apple-system</vt:lpstr>
      <vt:lpstr>Aptos</vt:lpstr>
      <vt:lpstr>Aptos Display</vt:lpstr>
      <vt:lpstr>Arial</vt:lpstr>
      <vt:lpstr>Calibri</vt:lpstr>
      <vt:lpstr>Segoe UI</vt:lpstr>
      <vt:lpstr>Segoe UI Semibold</vt:lpstr>
      <vt:lpstr>ui-monospace</vt:lpstr>
      <vt:lpstr>Office Theme</vt:lpstr>
      <vt:lpstr>PowerPoint Presentation</vt:lpstr>
      <vt:lpstr>AGENDA</vt:lpstr>
      <vt:lpstr>Use-Case: Real Time Inventory System</vt:lpstr>
      <vt:lpstr>CQRS Event sourcing design</vt:lpstr>
      <vt:lpstr>Real Time Inventory - ASYNC pattern</vt:lpstr>
      <vt:lpstr>DEMO: Real Time Inventory - ASYNC pattern</vt:lpstr>
      <vt:lpstr>Load Test: Real Time Inventory - ASYNC</vt:lpstr>
      <vt:lpstr>Load Test: Real Time Inventory - ASYNC</vt:lpstr>
      <vt:lpstr>Real Time Inventory - SYNC pattern</vt:lpstr>
      <vt:lpstr>DEMO: Real Time Inventory SYNC pattern</vt:lpstr>
      <vt:lpstr>Load Test: Real Time Inventory - SYNC</vt:lpstr>
      <vt:lpstr>Load Test: Real Time Inventory - SYNC</vt:lpstr>
      <vt:lpstr>Ready to build modern apps on Azure Cosmos DB?  Get started today!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Armstrong (RUN Studios LLC)</dc:creator>
  <cp:lastModifiedBy>Marcelo Fonseca</cp:lastModifiedBy>
  <cp:revision>2</cp:revision>
  <dcterms:created xsi:type="dcterms:W3CDTF">2024-01-27T02:46:46Z</dcterms:created>
  <dcterms:modified xsi:type="dcterms:W3CDTF">2024-04-11T17:34:48Z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0x010100D0EA3736BAED9C4FB935A16D61D92FAC</vt:lpwstr>
  </property>
  <property fmtid="{D5CDD505-2E9C-101B-9397-08002B2CF9AE}" pid="3" name="MediaServiceImageTags">
    <vt:lpwstr/>
  </property>
  <property fmtid="{D5CDD505-2E9C-101B-9397-08002B2CF9AE}" pid="4" name="ClassificationContentMarkingFooterLocations">
    <vt:lpwstr>Office Theme:8</vt:lpwstr>
  </property>
  <property fmtid="{D5CDD505-2E9C-101B-9397-08002B2CF9AE}" pid="5" name="ClassificationContentMarkingFooterText">
    <vt:lpwstr>Classified as Microsoft Confidential</vt:lpwstr>
  </property>
</Properties>
</file>

<file path=docProps/thumbnail.jpeg>
</file>